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288000" cy="10287000"/>
  <p:notesSz cx="6858000" cy="9144000"/>
  <p:embeddedFontLst>
    <p:embeddedFont>
      <p:font typeface="DM Sans" pitchFamily="2" charset="0"/>
      <p:regular r:id="rId12"/>
    </p:embeddedFont>
    <p:embeddedFont>
      <p:font typeface="DM Sans Bold" charset="0"/>
      <p:regular r:id="rId13"/>
    </p:embeddedFont>
    <p:embeddedFont>
      <p:font typeface="Handy Casual" panose="020B0604020202020204" charset="0"/>
      <p:regular r:id="rId14"/>
    </p:embeddedFont>
    <p:embeddedFont>
      <p:font typeface="Pompiere" panose="020B0604020202020204" charset="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6" d="100"/>
          <a:sy n="56" d="100"/>
        </p:scale>
        <p:origin x="610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18" Type="http://schemas.openxmlformats.org/officeDocument/2006/relationships/image" Target="../media/image17.svg"/><Relationship Id="rId26" Type="http://schemas.openxmlformats.org/officeDocument/2006/relationships/image" Target="../media/image25.sv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svg"/><Relationship Id="rId20" Type="http://schemas.openxmlformats.org/officeDocument/2006/relationships/image" Target="../media/image19.sv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24" Type="http://schemas.openxmlformats.org/officeDocument/2006/relationships/image" Target="../media/image23.sv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svg"/><Relationship Id="rId10" Type="http://schemas.openxmlformats.org/officeDocument/2006/relationships/image" Target="../media/image9.svg"/><Relationship Id="rId19" Type="http://schemas.openxmlformats.org/officeDocument/2006/relationships/image" Target="../media/image18.png"/><Relationship Id="rId4" Type="http://schemas.openxmlformats.org/officeDocument/2006/relationships/image" Target="../media/image3.svg"/><Relationship Id="rId9" Type="http://schemas.openxmlformats.org/officeDocument/2006/relationships/image" Target="../media/image8.png"/><Relationship Id="rId14" Type="http://schemas.openxmlformats.org/officeDocument/2006/relationships/image" Target="../media/image13.svg"/><Relationship Id="rId22" Type="http://schemas.openxmlformats.org/officeDocument/2006/relationships/image" Target="../media/image21.svg"/><Relationship Id="rId27" Type="http://schemas.openxmlformats.org/officeDocument/2006/relationships/image" Target="../media/image26.png"/><Relationship Id="rId30" Type="http://schemas.openxmlformats.org/officeDocument/2006/relationships/image" Target="../media/image29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svg"/><Relationship Id="rId3" Type="http://schemas.openxmlformats.org/officeDocument/2006/relationships/image" Target="../media/image76.svg"/><Relationship Id="rId7" Type="http://schemas.openxmlformats.org/officeDocument/2006/relationships/image" Target="../media/image80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9.png"/><Relationship Id="rId5" Type="http://schemas.openxmlformats.org/officeDocument/2006/relationships/image" Target="../media/image78.svg"/><Relationship Id="rId10" Type="http://schemas.openxmlformats.org/officeDocument/2006/relationships/image" Target="../media/image83.svg"/><Relationship Id="rId4" Type="http://schemas.openxmlformats.org/officeDocument/2006/relationships/image" Target="../media/image77.png"/><Relationship Id="rId9" Type="http://schemas.openxmlformats.org/officeDocument/2006/relationships/image" Target="../media/image8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13" Type="http://schemas.openxmlformats.org/officeDocument/2006/relationships/image" Target="../media/image26.png"/><Relationship Id="rId3" Type="http://schemas.openxmlformats.org/officeDocument/2006/relationships/image" Target="../media/image30.png"/><Relationship Id="rId7" Type="http://schemas.openxmlformats.org/officeDocument/2006/relationships/image" Target="../media/image10.png"/><Relationship Id="rId12" Type="http://schemas.openxmlformats.org/officeDocument/2006/relationships/image" Target="../media/image21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11" Type="http://schemas.openxmlformats.org/officeDocument/2006/relationships/image" Target="../media/image20.png"/><Relationship Id="rId5" Type="http://schemas.openxmlformats.org/officeDocument/2006/relationships/image" Target="../media/image8.png"/><Relationship Id="rId10" Type="http://schemas.openxmlformats.org/officeDocument/2006/relationships/image" Target="../media/image15.svg"/><Relationship Id="rId4" Type="http://schemas.openxmlformats.org/officeDocument/2006/relationships/image" Target="../media/image31.svg"/><Relationship Id="rId9" Type="http://schemas.openxmlformats.org/officeDocument/2006/relationships/image" Target="../media/image14.png"/><Relationship Id="rId14" Type="http://schemas.openxmlformats.org/officeDocument/2006/relationships/image" Target="../media/image27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4.png"/><Relationship Id="rId7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10" Type="http://schemas.openxmlformats.org/officeDocument/2006/relationships/image" Target="../media/image29.svg"/><Relationship Id="rId4" Type="http://schemas.openxmlformats.org/officeDocument/2006/relationships/image" Target="../media/image5.svg"/><Relationship Id="rId9" Type="http://schemas.openxmlformats.org/officeDocument/2006/relationships/image" Target="../media/image2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13" Type="http://schemas.openxmlformats.org/officeDocument/2006/relationships/image" Target="../media/image42.svg"/><Relationship Id="rId18" Type="http://schemas.openxmlformats.org/officeDocument/2006/relationships/image" Target="../media/image47.png"/><Relationship Id="rId3" Type="http://schemas.openxmlformats.org/officeDocument/2006/relationships/image" Target="../media/image32.png"/><Relationship Id="rId21" Type="http://schemas.openxmlformats.org/officeDocument/2006/relationships/image" Target="../media/image50.svg"/><Relationship Id="rId7" Type="http://schemas.openxmlformats.org/officeDocument/2006/relationships/image" Target="../media/image36.png"/><Relationship Id="rId12" Type="http://schemas.openxmlformats.org/officeDocument/2006/relationships/image" Target="../media/image41.png"/><Relationship Id="rId17" Type="http://schemas.openxmlformats.org/officeDocument/2006/relationships/image" Target="../media/image46.svg"/><Relationship Id="rId2" Type="http://schemas.openxmlformats.org/officeDocument/2006/relationships/image" Target="../media/image1.png"/><Relationship Id="rId16" Type="http://schemas.openxmlformats.org/officeDocument/2006/relationships/image" Target="../media/image45.png"/><Relationship Id="rId20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svg"/><Relationship Id="rId11" Type="http://schemas.openxmlformats.org/officeDocument/2006/relationships/image" Target="../media/image40.svg"/><Relationship Id="rId5" Type="http://schemas.openxmlformats.org/officeDocument/2006/relationships/image" Target="../media/image34.png"/><Relationship Id="rId15" Type="http://schemas.openxmlformats.org/officeDocument/2006/relationships/image" Target="../media/image44.svg"/><Relationship Id="rId10" Type="http://schemas.openxmlformats.org/officeDocument/2006/relationships/image" Target="../media/image39.png"/><Relationship Id="rId19" Type="http://schemas.openxmlformats.org/officeDocument/2006/relationships/image" Target="../media/image48.svg"/><Relationship Id="rId4" Type="http://schemas.openxmlformats.org/officeDocument/2006/relationships/image" Target="../media/image33.svg"/><Relationship Id="rId9" Type="http://schemas.openxmlformats.org/officeDocument/2006/relationships/image" Target="../media/image38.png"/><Relationship Id="rId14" Type="http://schemas.openxmlformats.org/officeDocument/2006/relationships/image" Target="../media/image43.png"/><Relationship Id="rId22" Type="http://schemas.openxmlformats.org/officeDocument/2006/relationships/image" Target="../media/image51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13" Type="http://schemas.openxmlformats.org/officeDocument/2006/relationships/image" Target="../media/image20.png"/><Relationship Id="rId18" Type="http://schemas.openxmlformats.org/officeDocument/2006/relationships/image" Target="../media/image29.svg"/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12" Type="http://schemas.openxmlformats.org/officeDocument/2006/relationships/image" Target="../media/image17.svg"/><Relationship Id="rId17" Type="http://schemas.openxmlformats.org/officeDocument/2006/relationships/image" Target="../media/image28.png"/><Relationship Id="rId2" Type="http://schemas.openxmlformats.org/officeDocument/2006/relationships/image" Target="../media/image1.png"/><Relationship Id="rId16" Type="http://schemas.openxmlformats.org/officeDocument/2006/relationships/image" Target="../media/image2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11" Type="http://schemas.openxmlformats.org/officeDocument/2006/relationships/image" Target="../media/image16.png"/><Relationship Id="rId5" Type="http://schemas.openxmlformats.org/officeDocument/2006/relationships/image" Target="../media/image8.png"/><Relationship Id="rId15" Type="http://schemas.openxmlformats.org/officeDocument/2006/relationships/image" Target="../media/image24.png"/><Relationship Id="rId10" Type="http://schemas.openxmlformats.org/officeDocument/2006/relationships/image" Target="../media/image15.svg"/><Relationship Id="rId4" Type="http://schemas.openxmlformats.org/officeDocument/2006/relationships/image" Target="../media/image3.svg"/><Relationship Id="rId9" Type="http://schemas.openxmlformats.org/officeDocument/2006/relationships/image" Target="../media/image14.png"/><Relationship Id="rId14" Type="http://schemas.openxmlformats.org/officeDocument/2006/relationships/image" Target="../media/image21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13" Type="http://schemas.openxmlformats.org/officeDocument/2006/relationships/image" Target="../media/image54.png"/><Relationship Id="rId18" Type="http://schemas.openxmlformats.org/officeDocument/2006/relationships/image" Target="../media/image59.svg"/><Relationship Id="rId26" Type="http://schemas.openxmlformats.org/officeDocument/2006/relationships/image" Target="../media/image67.png"/><Relationship Id="rId3" Type="http://schemas.openxmlformats.org/officeDocument/2006/relationships/image" Target="../media/image2.png"/><Relationship Id="rId21" Type="http://schemas.openxmlformats.org/officeDocument/2006/relationships/image" Target="../media/image62.png"/><Relationship Id="rId7" Type="http://schemas.openxmlformats.org/officeDocument/2006/relationships/image" Target="../media/image10.png"/><Relationship Id="rId12" Type="http://schemas.openxmlformats.org/officeDocument/2006/relationships/image" Target="../media/image53.svg"/><Relationship Id="rId17" Type="http://schemas.openxmlformats.org/officeDocument/2006/relationships/image" Target="../media/image58.png"/><Relationship Id="rId25" Type="http://schemas.openxmlformats.org/officeDocument/2006/relationships/image" Target="../media/image66.svg"/><Relationship Id="rId2" Type="http://schemas.openxmlformats.org/officeDocument/2006/relationships/image" Target="../media/image1.png"/><Relationship Id="rId16" Type="http://schemas.openxmlformats.org/officeDocument/2006/relationships/image" Target="../media/image57.svg"/><Relationship Id="rId20" Type="http://schemas.openxmlformats.org/officeDocument/2006/relationships/image" Target="../media/image61.svg"/><Relationship Id="rId29" Type="http://schemas.openxmlformats.org/officeDocument/2006/relationships/image" Target="../media/image70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11" Type="http://schemas.openxmlformats.org/officeDocument/2006/relationships/image" Target="../media/image52.png"/><Relationship Id="rId24" Type="http://schemas.openxmlformats.org/officeDocument/2006/relationships/image" Target="../media/image65.png"/><Relationship Id="rId5" Type="http://schemas.openxmlformats.org/officeDocument/2006/relationships/image" Target="../media/image8.png"/><Relationship Id="rId15" Type="http://schemas.openxmlformats.org/officeDocument/2006/relationships/image" Target="../media/image56.png"/><Relationship Id="rId23" Type="http://schemas.openxmlformats.org/officeDocument/2006/relationships/image" Target="../media/image64.svg"/><Relationship Id="rId28" Type="http://schemas.openxmlformats.org/officeDocument/2006/relationships/image" Target="../media/image69.png"/><Relationship Id="rId10" Type="http://schemas.openxmlformats.org/officeDocument/2006/relationships/image" Target="../media/image29.svg"/><Relationship Id="rId19" Type="http://schemas.openxmlformats.org/officeDocument/2006/relationships/image" Target="../media/image60.png"/><Relationship Id="rId31" Type="http://schemas.openxmlformats.org/officeDocument/2006/relationships/image" Target="../media/image5.svg"/><Relationship Id="rId4" Type="http://schemas.openxmlformats.org/officeDocument/2006/relationships/image" Target="../media/image3.svg"/><Relationship Id="rId9" Type="http://schemas.openxmlformats.org/officeDocument/2006/relationships/image" Target="../media/image28.png"/><Relationship Id="rId14" Type="http://schemas.openxmlformats.org/officeDocument/2006/relationships/image" Target="../media/image55.svg"/><Relationship Id="rId22" Type="http://schemas.openxmlformats.org/officeDocument/2006/relationships/image" Target="../media/image63.png"/><Relationship Id="rId27" Type="http://schemas.openxmlformats.org/officeDocument/2006/relationships/image" Target="../media/image68.svg"/><Relationship Id="rId30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4" Type="http://schemas.openxmlformats.org/officeDocument/2006/relationships/image" Target="../media/image27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svg"/><Relationship Id="rId5" Type="http://schemas.openxmlformats.org/officeDocument/2006/relationships/image" Target="../media/image71.png"/><Relationship Id="rId4" Type="http://schemas.openxmlformats.org/officeDocument/2006/relationships/image" Target="../media/image21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4.png"/><Relationship Id="rId18" Type="http://schemas.openxmlformats.org/officeDocument/2006/relationships/image" Target="../media/image19.svg"/><Relationship Id="rId26" Type="http://schemas.openxmlformats.org/officeDocument/2006/relationships/image" Target="../media/image27.svg"/><Relationship Id="rId3" Type="http://schemas.openxmlformats.org/officeDocument/2006/relationships/image" Target="../media/image2.png"/><Relationship Id="rId21" Type="http://schemas.openxmlformats.org/officeDocument/2006/relationships/image" Target="../media/image22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17" Type="http://schemas.openxmlformats.org/officeDocument/2006/relationships/image" Target="../media/image18.png"/><Relationship Id="rId25" Type="http://schemas.openxmlformats.org/officeDocument/2006/relationships/image" Target="../media/image26.png"/><Relationship Id="rId2" Type="http://schemas.openxmlformats.org/officeDocument/2006/relationships/image" Target="../media/image1.png"/><Relationship Id="rId16" Type="http://schemas.openxmlformats.org/officeDocument/2006/relationships/image" Target="../media/image17.svg"/><Relationship Id="rId20" Type="http://schemas.openxmlformats.org/officeDocument/2006/relationships/image" Target="../media/image21.svg"/><Relationship Id="rId29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2.png"/><Relationship Id="rId24" Type="http://schemas.openxmlformats.org/officeDocument/2006/relationships/image" Target="../media/image25.svg"/><Relationship Id="rId5" Type="http://schemas.openxmlformats.org/officeDocument/2006/relationships/image" Target="../media/image4.png"/><Relationship Id="rId15" Type="http://schemas.openxmlformats.org/officeDocument/2006/relationships/image" Target="../media/image16.png"/><Relationship Id="rId23" Type="http://schemas.openxmlformats.org/officeDocument/2006/relationships/image" Target="../media/image24.png"/><Relationship Id="rId28" Type="http://schemas.openxmlformats.org/officeDocument/2006/relationships/image" Target="../media/image29.svg"/><Relationship Id="rId10" Type="http://schemas.openxmlformats.org/officeDocument/2006/relationships/image" Target="../media/image11.svg"/><Relationship Id="rId19" Type="http://schemas.openxmlformats.org/officeDocument/2006/relationships/image" Target="../media/image20.png"/><Relationship Id="rId4" Type="http://schemas.openxmlformats.org/officeDocument/2006/relationships/image" Target="../media/image3.svg"/><Relationship Id="rId9" Type="http://schemas.openxmlformats.org/officeDocument/2006/relationships/image" Target="../media/image10.png"/><Relationship Id="rId14" Type="http://schemas.openxmlformats.org/officeDocument/2006/relationships/image" Target="../media/image15.svg"/><Relationship Id="rId22" Type="http://schemas.openxmlformats.org/officeDocument/2006/relationships/image" Target="../media/image23.svg"/><Relationship Id="rId27" Type="http://schemas.openxmlformats.org/officeDocument/2006/relationships/image" Target="../media/image28.png"/><Relationship Id="rId30" Type="http://schemas.openxmlformats.org/officeDocument/2006/relationships/image" Target="../media/image7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0" y="8005714"/>
            <a:ext cx="2540998" cy="2281286"/>
          </a:xfrm>
          <a:custGeom>
            <a:avLst/>
            <a:gdLst/>
            <a:ahLst/>
            <a:cxnLst/>
            <a:rect l="l" t="t" r="r" b="b"/>
            <a:pathLst>
              <a:path w="2540998" h="2281286">
                <a:moveTo>
                  <a:pt x="0" y="0"/>
                </a:moveTo>
                <a:lnTo>
                  <a:pt x="2540998" y="0"/>
                </a:lnTo>
                <a:lnTo>
                  <a:pt x="2540998" y="2281286"/>
                </a:lnTo>
                <a:lnTo>
                  <a:pt x="0" y="228128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92835" b="-46593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6030709" y="9258300"/>
            <a:ext cx="3059829" cy="751049"/>
          </a:xfrm>
          <a:custGeom>
            <a:avLst/>
            <a:gdLst/>
            <a:ahLst/>
            <a:cxnLst/>
            <a:rect l="l" t="t" r="r" b="b"/>
            <a:pathLst>
              <a:path w="3059829" h="751049">
                <a:moveTo>
                  <a:pt x="0" y="0"/>
                </a:moveTo>
                <a:lnTo>
                  <a:pt x="3059829" y="0"/>
                </a:lnTo>
                <a:lnTo>
                  <a:pt x="3059829" y="751049"/>
                </a:lnTo>
                <a:lnTo>
                  <a:pt x="0" y="75104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>
            <a:off x="14236705" y="6409875"/>
            <a:ext cx="724985" cy="920616"/>
          </a:xfrm>
          <a:custGeom>
            <a:avLst/>
            <a:gdLst/>
            <a:ahLst/>
            <a:cxnLst/>
            <a:rect l="l" t="t" r="r" b="b"/>
            <a:pathLst>
              <a:path w="724985" h="920616">
                <a:moveTo>
                  <a:pt x="0" y="0"/>
                </a:moveTo>
                <a:lnTo>
                  <a:pt x="724986" y="0"/>
                </a:lnTo>
                <a:lnTo>
                  <a:pt x="724986" y="920616"/>
                </a:lnTo>
                <a:lnTo>
                  <a:pt x="0" y="92061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>
            <a:off x="14599198" y="8225841"/>
            <a:ext cx="3679503" cy="2082496"/>
          </a:xfrm>
          <a:custGeom>
            <a:avLst/>
            <a:gdLst/>
            <a:ahLst/>
            <a:cxnLst/>
            <a:rect l="l" t="t" r="r" b="b"/>
            <a:pathLst>
              <a:path w="3679503" h="2082496">
                <a:moveTo>
                  <a:pt x="0" y="0"/>
                </a:moveTo>
                <a:lnTo>
                  <a:pt x="3679503" y="0"/>
                </a:lnTo>
                <a:lnTo>
                  <a:pt x="3679503" y="2082496"/>
                </a:lnTo>
                <a:lnTo>
                  <a:pt x="0" y="208249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r="-25079" b="-73761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IN"/>
          </a:p>
        </p:txBody>
      </p:sp>
      <p:sp>
        <p:nvSpPr>
          <p:cNvPr id="7" name="Freeform 7"/>
          <p:cNvSpPr/>
          <p:nvPr/>
        </p:nvSpPr>
        <p:spPr>
          <a:xfrm>
            <a:off x="0" y="0"/>
            <a:ext cx="4251416" cy="1955396"/>
          </a:xfrm>
          <a:custGeom>
            <a:avLst/>
            <a:gdLst/>
            <a:ahLst/>
            <a:cxnLst/>
            <a:rect l="l" t="t" r="r" b="b"/>
            <a:pathLst>
              <a:path w="4251416" h="1955396">
                <a:moveTo>
                  <a:pt x="0" y="0"/>
                </a:moveTo>
                <a:lnTo>
                  <a:pt x="4251416" y="0"/>
                </a:lnTo>
                <a:lnTo>
                  <a:pt x="4251416" y="1955396"/>
                </a:lnTo>
                <a:lnTo>
                  <a:pt x="0" y="195539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-15254" t="-54854" b="-2074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IN"/>
          </a:p>
        </p:txBody>
      </p:sp>
      <p:sp>
        <p:nvSpPr>
          <p:cNvPr id="8" name="Freeform 8"/>
          <p:cNvSpPr/>
          <p:nvPr/>
        </p:nvSpPr>
        <p:spPr>
          <a:xfrm>
            <a:off x="12686214" y="10320"/>
            <a:ext cx="4292424" cy="1586086"/>
          </a:xfrm>
          <a:custGeom>
            <a:avLst/>
            <a:gdLst/>
            <a:ahLst/>
            <a:cxnLst/>
            <a:rect l="l" t="t" r="r" b="b"/>
            <a:pathLst>
              <a:path w="4292424" h="1586086">
                <a:moveTo>
                  <a:pt x="0" y="0"/>
                </a:moveTo>
                <a:lnTo>
                  <a:pt x="4292424" y="0"/>
                </a:lnTo>
                <a:lnTo>
                  <a:pt x="4292424" y="1586086"/>
                </a:lnTo>
                <a:lnTo>
                  <a:pt x="0" y="158608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t="-144058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IN"/>
          </a:p>
        </p:txBody>
      </p:sp>
      <p:sp>
        <p:nvSpPr>
          <p:cNvPr id="9" name="Freeform 9"/>
          <p:cNvSpPr/>
          <p:nvPr/>
        </p:nvSpPr>
        <p:spPr>
          <a:xfrm>
            <a:off x="10160436" y="9207354"/>
            <a:ext cx="4076270" cy="1079646"/>
          </a:xfrm>
          <a:custGeom>
            <a:avLst/>
            <a:gdLst/>
            <a:ahLst/>
            <a:cxnLst/>
            <a:rect l="l" t="t" r="r" b="b"/>
            <a:pathLst>
              <a:path w="4076270" h="1079646">
                <a:moveTo>
                  <a:pt x="0" y="0"/>
                </a:moveTo>
                <a:lnTo>
                  <a:pt x="4076269" y="0"/>
                </a:lnTo>
                <a:lnTo>
                  <a:pt x="4076269" y="1079646"/>
                </a:lnTo>
                <a:lnTo>
                  <a:pt x="0" y="107964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b="-165233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IN"/>
          </a:p>
        </p:txBody>
      </p:sp>
      <p:sp>
        <p:nvSpPr>
          <p:cNvPr id="10" name="Freeform 10"/>
          <p:cNvSpPr/>
          <p:nvPr/>
        </p:nvSpPr>
        <p:spPr>
          <a:xfrm>
            <a:off x="7438616" y="0"/>
            <a:ext cx="5400639" cy="1946058"/>
          </a:xfrm>
          <a:custGeom>
            <a:avLst/>
            <a:gdLst/>
            <a:ahLst/>
            <a:cxnLst/>
            <a:rect l="l" t="t" r="r" b="b"/>
            <a:pathLst>
              <a:path w="5400639" h="1946058">
                <a:moveTo>
                  <a:pt x="0" y="0"/>
                </a:moveTo>
                <a:lnTo>
                  <a:pt x="5400639" y="0"/>
                </a:lnTo>
                <a:lnTo>
                  <a:pt x="5400639" y="1946058"/>
                </a:lnTo>
                <a:lnTo>
                  <a:pt x="0" y="1946058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-862" t="-111442" r="-848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IN"/>
          </a:p>
        </p:txBody>
      </p:sp>
      <p:sp>
        <p:nvSpPr>
          <p:cNvPr id="11" name="Freeform 11"/>
          <p:cNvSpPr/>
          <p:nvPr/>
        </p:nvSpPr>
        <p:spPr>
          <a:xfrm rot="5400000">
            <a:off x="-1852570" y="4428789"/>
            <a:ext cx="4896097" cy="1190957"/>
          </a:xfrm>
          <a:custGeom>
            <a:avLst/>
            <a:gdLst/>
            <a:ahLst/>
            <a:cxnLst/>
            <a:rect l="l" t="t" r="r" b="b"/>
            <a:pathLst>
              <a:path w="4896097" h="1190957">
                <a:moveTo>
                  <a:pt x="0" y="0"/>
                </a:moveTo>
                <a:lnTo>
                  <a:pt x="4896097" y="0"/>
                </a:lnTo>
                <a:lnTo>
                  <a:pt x="4896097" y="1190957"/>
                </a:lnTo>
                <a:lnTo>
                  <a:pt x="0" y="1190957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t="-2454" b="-127250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IN"/>
          </a:p>
        </p:txBody>
      </p:sp>
      <p:sp>
        <p:nvSpPr>
          <p:cNvPr id="12" name="Freeform 12"/>
          <p:cNvSpPr/>
          <p:nvPr/>
        </p:nvSpPr>
        <p:spPr>
          <a:xfrm>
            <a:off x="5100419" y="10320"/>
            <a:ext cx="2892762" cy="1404381"/>
          </a:xfrm>
          <a:custGeom>
            <a:avLst/>
            <a:gdLst/>
            <a:ahLst/>
            <a:cxnLst/>
            <a:rect l="l" t="t" r="r" b="b"/>
            <a:pathLst>
              <a:path w="2892762" h="1404381">
                <a:moveTo>
                  <a:pt x="0" y="0"/>
                </a:moveTo>
                <a:lnTo>
                  <a:pt x="2892761" y="0"/>
                </a:lnTo>
                <a:lnTo>
                  <a:pt x="2892761" y="1404380"/>
                </a:lnTo>
                <a:lnTo>
                  <a:pt x="0" y="1404380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t="-107871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IN"/>
          </a:p>
        </p:txBody>
      </p:sp>
      <p:sp>
        <p:nvSpPr>
          <p:cNvPr id="13" name="Freeform 13"/>
          <p:cNvSpPr/>
          <p:nvPr/>
        </p:nvSpPr>
        <p:spPr>
          <a:xfrm>
            <a:off x="17259300" y="2262342"/>
            <a:ext cx="1040656" cy="3518829"/>
          </a:xfrm>
          <a:custGeom>
            <a:avLst/>
            <a:gdLst/>
            <a:ahLst/>
            <a:cxnLst/>
            <a:rect l="l" t="t" r="r" b="b"/>
            <a:pathLst>
              <a:path w="1040656" h="3518829">
                <a:moveTo>
                  <a:pt x="0" y="0"/>
                </a:moveTo>
                <a:lnTo>
                  <a:pt x="1040656" y="0"/>
                </a:lnTo>
                <a:lnTo>
                  <a:pt x="1040656" y="3518829"/>
                </a:lnTo>
                <a:lnTo>
                  <a:pt x="0" y="3518829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 r="-243585" b="-1611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IN"/>
          </a:p>
        </p:txBody>
      </p:sp>
      <p:sp>
        <p:nvSpPr>
          <p:cNvPr id="14" name="Freeform 14"/>
          <p:cNvSpPr/>
          <p:nvPr/>
        </p:nvSpPr>
        <p:spPr>
          <a:xfrm>
            <a:off x="2875892" y="8858253"/>
            <a:ext cx="2587020" cy="1428747"/>
          </a:xfrm>
          <a:custGeom>
            <a:avLst/>
            <a:gdLst/>
            <a:ahLst/>
            <a:cxnLst/>
            <a:rect l="l" t="t" r="r" b="b"/>
            <a:pathLst>
              <a:path w="2587020" h="1428747">
                <a:moveTo>
                  <a:pt x="0" y="0"/>
                </a:moveTo>
                <a:lnTo>
                  <a:pt x="2587019" y="0"/>
                </a:lnTo>
                <a:lnTo>
                  <a:pt x="2587019" y="1428747"/>
                </a:lnTo>
                <a:lnTo>
                  <a:pt x="0" y="1428747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 b="-67036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IN"/>
          </a:p>
        </p:txBody>
      </p:sp>
      <p:sp>
        <p:nvSpPr>
          <p:cNvPr id="15" name="Freeform 15"/>
          <p:cNvSpPr/>
          <p:nvPr/>
        </p:nvSpPr>
        <p:spPr>
          <a:xfrm rot="-5282649">
            <a:off x="16242833" y="7161775"/>
            <a:ext cx="3363233" cy="738702"/>
          </a:xfrm>
          <a:custGeom>
            <a:avLst/>
            <a:gdLst/>
            <a:ahLst/>
            <a:cxnLst/>
            <a:rect l="l" t="t" r="r" b="b"/>
            <a:pathLst>
              <a:path w="3363233" h="738702">
                <a:moveTo>
                  <a:pt x="0" y="0"/>
                </a:moveTo>
                <a:lnTo>
                  <a:pt x="3363232" y="0"/>
                </a:lnTo>
                <a:lnTo>
                  <a:pt x="3363232" y="738701"/>
                </a:lnTo>
                <a:lnTo>
                  <a:pt x="0" y="738701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 l="-587" b="-56280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IN"/>
          </a:p>
        </p:txBody>
      </p:sp>
      <p:sp>
        <p:nvSpPr>
          <p:cNvPr id="16" name="Freeform 16"/>
          <p:cNvSpPr/>
          <p:nvPr/>
        </p:nvSpPr>
        <p:spPr>
          <a:xfrm>
            <a:off x="16978638" y="0"/>
            <a:ext cx="1236300" cy="2700044"/>
          </a:xfrm>
          <a:custGeom>
            <a:avLst/>
            <a:gdLst/>
            <a:ahLst/>
            <a:cxnLst/>
            <a:rect l="l" t="t" r="r" b="b"/>
            <a:pathLst>
              <a:path w="1236300" h="2700044">
                <a:moveTo>
                  <a:pt x="0" y="0"/>
                </a:moveTo>
                <a:lnTo>
                  <a:pt x="1236300" y="0"/>
                </a:lnTo>
                <a:lnTo>
                  <a:pt x="1236300" y="2700044"/>
                </a:lnTo>
                <a:lnTo>
                  <a:pt x="0" y="2700044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 t="-23801" r="-151113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IN"/>
          </a:p>
        </p:txBody>
      </p:sp>
      <p:sp>
        <p:nvSpPr>
          <p:cNvPr id="17" name="TextBox 17"/>
          <p:cNvSpPr txBox="1"/>
          <p:nvPr/>
        </p:nvSpPr>
        <p:spPr>
          <a:xfrm>
            <a:off x="3688802" y="3908068"/>
            <a:ext cx="10910396" cy="1657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218"/>
              </a:lnSpc>
            </a:pPr>
            <a:r>
              <a:rPr lang="en-US" sz="12998" b="1" dirty="0">
                <a:solidFill>
                  <a:srgbClr val="0D733C"/>
                </a:solidFill>
                <a:latin typeface="DM Sans Bold"/>
                <a:ea typeface="DM Sans Bold"/>
                <a:cs typeface="DM Sans Bold"/>
                <a:sym typeface="DM Sans Bold"/>
              </a:rPr>
              <a:t>OPPORTUNE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4615072" y="5651713"/>
            <a:ext cx="9309967" cy="5780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81"/>
              </a:lnSpc>
            </a:pPr>
            <a:r>
              <a:rPr lang="en-US" sz="4381" b="1" spc="-87" dirty="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Focused on Creating Opportunities</a:t>
            </a:r>
          </a:p>
        </p:txBody>
      </p:sp>
      <p:sp>
        <p:nvSpPr>
          <p:cNvPr id="19" name="Freeform 19"/>
          <p:cNvSpPr/>
          <p:nvPr/>
        </p:nvSpPr>
        <p:spPr>
          <a:xfrm>
            <a:off x="4737926" y="2576219"/>
            <a:ext cx="724985" cy="920616"/>
          </a:xfrm>
          <a:custGeom>
            <a:avLst/>
            <a:gdLst/>
            <a:ahLst/>
            <a:cxnLst/>
            <a:rect l="l" t="t" r="r" b="b"/>
            <a:pathLst>
              <a:path w="724985" h="920616">
                <a:moveTo>
                  <a:pt x="0" y="0"/>
                </a:moveTo>
                <a:lnTo>
                  <a:pt x="724985" y="0"/>
                </a:lnTo>
                <a:lnTo>
                  <a:pt x="724985" y="920616"/>
                </a:lnTo>
                <a:lnTo>
                  <a:pt x="0" y="92061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airplane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7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 flipH="1">
            <a:off x="6736290" y="8690686"/>
            <a:ext cx="11552272" cy="1596314"/>
          </a:xfrm>
          <a:custGeom>
            <a:avLst/>
            <a:gdLst/>
            <a:ahLst/>
            <a:cxnLst/>
            <a:rect l="l" t="t" r="r" b="b"/>
            <a:pathLst>
              <a:path w="11552272" h="1596314">
                <a:moveTo>
                  <a:pt x="11552272" y="0"/>
                </a:moveTo>
                <a:lnTo>
                  <a:pt x="0" y="0"/>
                </a:lnTo>
                <a:lnTo>
                  <a:pt x="0" y="1596314"/>
                </a:lnTo>
                <a:lnTo>
                  <a:pt x="11552272" y="1596314"/>
                </a:lnTo>
                <a:lnTo>
                  <a:pt x="1155227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 flipH="1">
            <a:off x="0" y="0"/>
            <a:ext cx="11546413" cy="1595504"/>
          </a:xfrm>
          <a:custGeom>
            <a:avLst/>
            <a:gdLst/>
            <a:ahLst/>
            <a:cxnLst/>
            <a:rect l="l" t="t" r="r" b="b"/>
            <a:pathLst>
              <a:path w="11546413" h="1595504">
                <a:moveTo>
                  <a:pt x="11546413" y="0"/>
                </a:moveTo>
                <a:lnTo>
                  <a:pt x="0" y="0"/>
                </a:lnTo>
                <a:lnTo>
                  <a:pt x="0" y="1595504"/>
                </a:lnTo>
                <a:lnTo>
                  <a:pt x="11546413" y="1595504"/>
                </a:lnTo>
                <a:lnTo>
                  <a:pt x="11546413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 rot="-491967">
            <a:off x="4366081" y="1559751"/>
            <a:ext cx="1707111" cy="1555022"/>
          </a:xfrm>
          <a:custGeom>
            <a:avLst/>
            <a:gdLst/>
            <a:ahLst/>
            <a:cxnLst/>
            <a:rect l="l" t="t" r="r" b="b"/>
            <a:pathLst>
              <a:path w="1707111" h="1555022">
                <a:moveTo>
                  <a:pt x="0" y="0"/>
                </a:moveTo>
                <a:lnTo>
                  <a:pt x="1707110" y="0"/>
                </a:lnTo>
                <a:lnTo>
                  <a:pt x="1707110" y="1555023"/>
                </a:lnTo>
                <a:lnTo>
                  <a:pt x="0" y="155502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>
            <a:off x="12512426" y="1028700"/>
            <a:ext cx="3634128" cy="4158041"/>
          </a:xfrm>
          <a:custGeom>
            <a:avLst/>
            <a:gdLst/>
            <a:ahLst/>
            <a:cxnLst/>
            <a:rect l="l" t="t" r="r" b="b"/>
            <a:pathLst>
              <a:path w="3634128" h="4158041">
                <a:moveTo>
                  <a:pt x="0" y="0"/>
                </a:moveTo>
                <a:lnTo>
                  <a:pt x="3634128" y="0"/>
                </a:lnTo>
                <a:lnTo>
                  <a:pt x="3634128" y="4158041"/>
                </a:lnTo>
                <a:lnTo>
                  <a:pt x="0" y="415804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 rot="1129629" flipV="1">
            <a:off x="1530356" y="4116826"/>
            <a:ext cx="3895386" cy="4128059"/>
          </a:xfrm>
          <a:custGeom>
            <a:avLst/>
            <a:gdLst/>
            <a:ahLst/>
            <a:cxnLst/>
            <a:rect l="l" t="t" r="r" b="b"/>
            <a:pathLst>
              <a:path w="3895386" h="4128059">
                <a:moveTo>
                  <a:pt x="0" y="4128058"/>
                </a:moveTo>
                <a:lnTo>
                  <a:pt x="3895386" y="4128058"/>
                </a:lnTo>
                <a:lnTo>
                  <a:pt x="3895386" y="0"/>
                </a:lnTo>
                <a:lnTo>
                  <a:pt x="0" y="0"/>
                </a:lnTo>
                <a:lnTo>
                  <a:pt x="0" y="4128058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Freeform 7"/>
          <p:cNvSpPr/>
          <p:nvPr/>
        </p:nvSpPr>
        <p:spPr>
          <a:xfrm rot="-1568932">
            <a:off x="15591427" y="5685088"/>
            <a:ext cx="1480813" cy="2123030"/>
          </a:xfrm>
          <a:custGeom>
            <a:avLst/>
            <a:gdLst/>
            <a:ahLst/>
            <a:cxnLst/>
            <a:rect l="l" t="t" r="r" b="b"/>
            <a:pathLst>
              <a:path w="1480813" h="2123030">
                <a:moveTo>
                  <a:pt x="0" y="0"/>
                </a:moveTo>
                <a:lnTo>
                  <a:pt x="1480813" y="0"/>
                </a:lnTo>
                <a:lnTo>
                  <a:pt x="1480813" y="2123030"/>
                </a:lnTo>
                <a:lnTo>
                  <a:pt x="0" y="212303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" name="TextBox 8"/>
          <p:cNvSpPr txBox="1"/>
          <p:nvPr/>
        </p:nvSpPr>
        <p:spPr>
          <a:xfrm>
            <a:off x="968472" y="8763000"/>
            <a:ext cx="1840390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80"/>
              </a:lnSpc>
              <a:spcBef>
                <a:spcPct val="0"/>
              </a:spcBef>
            </a:pPr>
            <a:r>
              <a:rPr lang="en-US" sz="2900" dirty="0">
                <a:solidFill>
                  <a:srgbClr val="000000"/>
                </a:solidFill>
                <a:latin typeface="Handy Casual"/>
                <a:ea typeface="Handy Casual"/>
                <a:cs typeface="Handy Casual"/>
                <a:sym typeface="Handy Casual"/>
              </a:rPr>
              <a:t>www.link.com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955707" y="2879051"/>
            <a:ext cx="8376587" cy="54997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650"/>
              </a:lnSpc>
            </a:pPr>
            <a:r>
              <a:rPr lang="en-US" sz="18504" spc="407" dirty="0">
                <a:solidFill>
                  <a:srgbClr val="000000"/>
                </a:solidFill>
                <a:latin typeface="Pompiere"/>
                <a:ea typeface="Pompiere"/>
                <a:cs typeface="Pompiere"/>
                <a:sym typeface="Pompiere"/>
              </a:rPr>
              <a:t>THANK</a:t>
            </a:r>
          </a:p>
          <a:p>
            <a:pPr algn="ctr">
              <a:lnSpc>
                <a:spcPts val="21650"/>
              </a:lnSpc>
            </a:pPr>
            <a:r>
              <a:rPr lang="en-US" sz="18504" spc="407" dirty="0">
                <a:solidFill>
                  <a:srgbClr val="000000"/>
                </a:solidFill>
                <a:latin typeface="Pompiere"/>
                <a:ea typeface="Pompiere"/>
                <a:cs typeface="Pompiere"/>
                <a:sym typeface="Pompiere"/>
              </a:rPr>
              <a:t>YOU!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68472" y="8378804"/>
            <a:ext cx="1360982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80"/>
              </a:lnSpc>
              <a:spcBef>
                <a:spcPct val="0"/>
              </a:spcBef>
            </a:pPr>
            <a:r>
              <a:rPr lang="en-US" sz="2900">
                <a:solidFill>
                  <a:srgbClr val="000000"/>
                </a:solidFill>
                <a:latin typeface="Handy Casual"/>
                <a:ea typeface="Handy Casual"/>
                <a:cs typeface="Handy Casual"/>
                <a:sym typeface="Handy Casual"/>
              </a:rPr>
              <a:t>Visit us at: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warp dir="in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10994934" y="2091045"/>
            <a:ext cx="6264366" cy="6104909"/>
          </a:xfrm>
          <a:custGeom>
            <a:avLst/>
            <a:gdLst/>
            <a:ahLst/>
            <a:cxnLst/>
            <a:rect l="l" t="t" r="r" b="b"/>
            <a:pathLst>
              <a:path w="6264366" h="6104909">
                <a:moveTo>
                  <a:pt x="0" y="0"/>
                </a:moveTo>
                <a:lnTo>
                  <a:pt x="6264366" y="0"/>
                </a:lnTo>
                <a:lnTo>
                  <a:pt x="6264366" y="6104910"/>
                </a:lnTo>
                <a:lnTo>
                  <a:pt x="0" y="61049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TextBox 4"/>
          <p:cNvSpPr txBox="1"/>
          <p:nvPr/>
        </p:nvSpPr>
        <p:spPr>
          <a:xfrm>
            <a:off x="931879" y="2534892"/>
            <a:ext cx="11036899" cy="1177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730"/>
              </a:lnSpc>
            </a:pPr>
            <a:r>
              <a:rPr lang="en-US" sz="9000" b="1" dirty="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Problem Statement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3676126"/>
            <a:ext cx="9279233" cy="52098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50"/>
              </a:lnSpc>
              <a:spcBef>
                <a:spcPct val="0"/>
              </a:spcBef>
            </a:pPr>
            <a:endParaRPr dirty="0"/>
          </a:p>
          <a:p>
            <a:pPr marL="519848" lvl="1" indent="-259924" algn="l">
              <a:lnSpc>
                <a:spcPts val="3250"/>
              </a:lnSpc>
              <a:spcBef>
                <a:spcPct val="0"/>
              </a:spcBef>
              <a:buFont typeface="Arial"/>
              <a:buChar char="•"/>
            </a:pPr>
            <a:r>
              <a:rPr lang="en-US" sz="2407" u="none" spc="144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Many students struggle to find internships due to the complex and time-consuming process of searching for opportunities that match their skills and interests.</a:t>
            </a:r>
          </a:p>
          <a:p>
            <a:pPr marL="519848" lvl="1" indent="-259924" algn="l">
              <a:lnSpc>
                <a:spcPts val="3250"/>
              </a:lnSpc>
              <a:spcBef>
                <a:spcPct val="0"/>
              </a:spcBef>
              <a:buFont typeface="Arial"/>
              <a:buChar char="•"/>
            </a:pPr>
            <a:r>
              <a:rPr lang="en-US" sz="2407" u="none" spc="144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Internship opportunities are spread across multiple platforms, making it challenging for students to access all relevant listings in one place.</a:t>
            </a:r>
          </a:p>
          <a:p>
            <a:pPr marL="519848" lvl="1" indent="-259924" algn="l">
              <a:lnSpc>
                <a:spcPts val="3250"/>
              </a:lnSpc>
              <a:spcBef>
                <a:spcPct val="0"/>
              </a:spcBef>
              <a:buFont typeface="Arial"/>
              <a:buChar char="•"/>
            </a:pPr>
            <a:r>
              <a:rPr lang="en-US" sz="2407" u="none" spc="144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Some companies charge students fees to secure internships, adding an unnecessary financial burden.</a:t>
            </a:r>
          </a:p>
          <a:p>
            <a:pPr marL="519848" lvl="1" indent="-259924" algn="l">
              <a:lnSpc>
                <a:spcPts val="3250"/>
              </a:lnSpc>
              <a:spcBef>
                <a:spcPct val="0"/>
              </a:spcBef>
              <a:buFont typeface="Arial"/>
              <a:buChar char="•"/>
            </a:pPr>
            <a:r>
              <a:rPr lang="en-US" sz="2407" u="none" spc="144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The current system often forces students to invest significant time and effort, reducing their focus on personal and professional development.</a:t>
            </a:r>
          </a:p>
          <a:p>
            <a:pPr marL="0" lvl="0" indent="0" algn="l">
              <a:lnSpc>
                <a:spcPts val="3250"/>
              </a:lnSpc>
              <a:spcBef>
                <a:spcPct val="0"/>
              </a:spcBef>
            </a:pPr>
            <a:endParaRPr lang="en-US" sz="2407" u="none" spc="144" dirty="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16079923" y="7966187"/>
            <a:ext cx="2208077" cy="2320813"/>
          </a:xfrm>
          <a:custGeom>
            <a:avLst/>
            <a:gdLst/>
            <a:ahLst/>
            <a:cxnLst/>
            <a:rect l="l" t="t" r="r" b="b"/>
            <a:pathLst>
              <a:path w="2208077" h="2320813">
                <a:moveTo>
                  <a:pt x="0" y="0"/>
                </a:moveTo>
                <a:lnTo>
                  <a:pt x="2208077" y="0"/>
                </a:lnTo>
                <a:lnTo>
                  <a:pt x="2208077" y="2320813"/>
                </a:lnTo>
                <a:lnTo>
                  <a:pt x="0" y="232081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r="-108430" b="-55918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IN"/>
          </a:p>
        </p:txBody>
      </p:sp>
      <p:sp>
        <p:nvSpPr>
          <p:cNvPr id="7" name="Freeform 7"/>
          <p:cNvSpPr/>
          <p:nvPr/>
        </p:nvSpPr>
        <p:spPr>
          <a:xfrm>
            <a:off x="0" y="0"/>
            <a:ext cx="4268300" cy="2463852"/>
          </a:xfrm>
          <a:custGeom>
            <a:avLst/>
            <a:gdLst/>
            <a:ahLst/>
            <a:cxnLst/>
            <a:rect l="l" t="t" r="r" b="b"/>
            <a:pathLst>
              <a:path w="4268300" h="2463852">
                <a:moveTo>
                  <a:pt x="0" y="0"/>
                </a:moveTo>
                <a:lnTo>
                  <a:pt x="4268300" y="0"/>
                </a:lnTo>
                <a:lnTo>
                  <a:pt x="4268300" y="2463852"/>
                </a:lnTo>
                <a:lnTo>
                  <a:pt x="0" y="246385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-14798" t="-24544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IN"/>
          </a:p>
        </p:txBody>
      </p:sp>
      <p:sp>
        <p:nvSpPr>
          <p:cNvPr id="8" name="Freeform 8"/>
          <p:cNvSpPr/>
          <p:nvPr/>
        </p:nvSpPr>
        <p:spPr>
          <a:xfrm>
            <a:off x="9717866" y="8885958"/>
            <a:ext cx="4076270" cy="1377203"/>
          </a:xfrm>
          <a:custGeom>
            <a:avLst/>
            <a:gdLst/>
            <a:ahLst/>
            <a:cxnLst/>
            <a:rect l="l" t="t" r="r" b="b"/>
            <a:pathLst>
              <a:path w="4076270" h="1377203">
                <a:moveTo>
                  <a:pt x="0" y="0"/>
                </a:moveTo>
                <a:lnTo>
                  <a:pt x="4076270" y="0"/>
                </a:lnTo>
                <a:lnTo>
                  <a:pt x="4076270" y="1377203"/>
                </a:lnTo>
                <a:lnTo>
                  <a:pt x="0" y="137720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b="-107927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IN"/>
          </a:p>
        </p:txBody>
      </p:sp>
      <p:sp>
        <p:nvSpPr>
          <p:cNvPr id="9" name="Freeform 9"/>
          <p:cNvSpPr/>
          <p:nvPr/>
        </p:nvSpPr>
        <p:spPr>
          <a:xfrm>
            <a:off x="5003948" y="0"/>
            <a:ext cx="2892762" cy="1723195"/>
          </a:xfrm>
          <a:custGeom>
            <a:avLst/>
            <a:gdLst/>
            <a:ahLst/>
            <a:cxnLst/>
            <a:rect l="l" t="t" r="r" b="b"/>
            <a:pathLst>
              <a:path w="2892762" h="1723195">
                <a:moveTo>
                  <a:pt x="0" y="0"/>
                </a:moveTo>
                <a:lnTo>
                  <a:pt x="2892762" y="0"/>
                </a:lnTo>
                <a:lnTo>
                  <a:pt x="2892762" y="1723195"/>
                </a:lnTo>
                <a:lnTo>
                  <a:pt x="0" y="172319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t="-69412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IN"/>
          </a:p>
        </p:txBody>
      </p:sp>
      <p:sp>
        <p:nvSpPr>
          <p:cNvPr id="10" name="Freeform 10"/>
          <p:cNvSpPr/>
          <p:nvPr/>
        </p:nvSpPr>
        <p:spPr>
          <a:xfrm rot="-5400000">
            <a:off x="16335882" y="959162"/>
            <a:ext cx="2967727" cy="1020198"/>
          </a:xfrm>
          <a:custGeom>
            <a:avLst/>
            <a:gdLst/>
            <a:ahLst/>
            <a:cxnLst/>
            <a:rect l="l" t="t" r="r" b="b"/>
            <a:pathLst>
              <a:path w="2967727" h="1020198">
                <a:moveTo>
                  <a:pt x="0" y="0"/>
                </a:moveTo>
                <a:lnTo>
                  <a:pt x="2967726" y="0"/>
                </a:lnTo>
                <a:lnTo>
                  <a:pt x="2967726" y="1020198"/>
                </a:lnTo>
                <a:lnTo>
                  <a:pt x="0" y="102019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r="-35363" b="-34373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TextBox 3"/>
          <p:cNvSpPr txBox="1"/>
          <p:nvPr/>
        </p:nvSpPr>
        <p:spPr>
          <a:xfrm>
            <a:off x="1895934" y="3922289"/>
            <a:ext cx="6600000" cy="2282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730"/>
              </a:lnSpc>
            </a:pPr>
            <a:r>
              <a:rPr lang="en-US" sz="9000" b="1" dirty="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Solution Overview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9975489" y="1170261"/>
            <a:ext cx="6998061" cy="2561528"/>
            <a:chOff x="0" y="0"/>
            <a:chExt cx="2342659" cy="85749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342659" cy="857492"/>
            </a:xfrm>
            <a:custGeom>
              <a:avLst/>
              <a:gdLst/>
              <a:ahLst/>
              <a:cxnLst/>
              <a:rect l="l" t="t" r="r" b="b"/>
              <a:pathLst>
                <a:path w="2342659" h="857492">
                  <a:moveTo>
                    <a:pt x="16594" y="0"/>
                  </a:moveTo>
                  <a:lnTo>
                    <a:pt x="2326064" y="0"/>
                  </a:lnTo>
                  <a:cubicBezTo>
                    <a:pt x="2335229" y="0"/>
                    <a:pt x="2342659" y="7430"/>
                    <a:pt x="2342659" y="16594"/>
                  </a:cubicBezTo>
                  <a:lnTo>
                    <a:pt x="2342659" y="840898"/>
                  </a:lnTo>
                  <a:cubicBezTo>
                    <a:pt x="2342659" y="845299"/>
                    <a:pt x="2340910" y="849520"/>
                    <a:pt x="2337798" y="852632"/>
                  </a:cubicBezTo>
                  <a:cubicBezTo>
                    <a:pt x="2334686" y="855744"/>
                    <a:pt x="2330465" y="857492"/>
                    <a:pt x="2326064" y="857492"/>
                  </a:cubicBezTo>
                  <a:lnTo>
                    <a:pt x="16594" y="857492"/>
                  </a:lnTo>
                  <a:cubicBezTo>
                    <a:pt x="7430" y="857492"/>
                    <a:pt x="0" y="850063"/>
                    <a:pt x="0" y="840898"/>
                  </a:cubicBezTo>
                  <a:lnTo>
                    <a:pt x="0" y="16594"/>
                  </a:lnTo>
                  <a:cubicBezTo>
                    <a:pt x="0" y="7430"/>
                    <a:pt x="7430" y="0"/>
                    <a:pt x="16594" y="0"/>
                  </a:cubicBezTo>
                  <a:close/>
                </a:path>
              </a:pathLst>
            </a:custGeom>
            <a:solidFill>
              <a:srgbClr val="8AB7E2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85725"/>
              <a:ext cx="2342659" cy="7717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25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0278633" y="2024301"/>
            <a:ext cx="1578952" cy="10344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80"/>
              </a:lnSpc>
            </a:pPr>
            <a:r>
              <a:rPr lang="en-US" sz="8000" spc="-656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01.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9975489" y="3862348"/>
            <a:ext cx="6998061" cy="2561528"/>
            <a:chOff x="0" y="0"/>
            <a:chExt cx="2342659" cy="85749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342659" cy="857492"/>
            </a:xfrm>
            <a:custGeom>
              <a:avLst/>
              <a:gdLst/>
              <a:ahLst/>
              <a:cxnLst/>
              <a:rect l="l" t="t" r="r" b="b"/>
              <a:pathLst>
                <a:path w="2342659" h="857492">
                  <a:moveTo>
                    <a:pt x="16594" y="0"/>
                  </a:moveTo>
                  <a:lnTo>
                    <a:pt x="2326064" y="0"/>
                  </a:lnTo>
                  <a:cubicBezTo>
                    <a:pt x="2335229" y="0"/>
                    <a:pt x="2342659" y="7430"/>
                    <a:pt x="2342659" y="16594"/>
                  </a:cubicBezTo>
                  <a:lnTo>
                    <a:pt x="2342659" y="840898"/>
                  </a:lnTo>
                  <a:cubicBezTo>
                    <a:pt x="2342659" y="845299"/>
                    <a:pt x="2340910" y="849520"/>
                    <a:pt x="2337798" y="852632"/>
                  </a:cubicBezTo>
                  <a:cubicBezTo>
                    <a:pt x="2334686" y="855744"/>
                    <a:pt x="2330465" y="857492"/>
                    <a:pt x="2326064" y="857492"/>
                  </a:cubicBezTo>
                  <a:lnTo>
                    <a:pt x="16594" y="857492"/>
                  </a:lnTo>
                  <a:cubicBezTo>
                    <a:pt x="7430" y="857492"/>
                    <a:pt x="0" y="850063"/>
                    <a:pt x="0" y="840898"/>
                  </a:cubicBezTo>
                  <a:lnTo>
                    <a:pt x="0" y="16594"/>
                  </a:lnTo>
                  <a:cubicBezTo>
                    <a:pt x="0" y="7430"/>
                    <a:pt x="7430" y="0"/>
                    <a:pt x="16594" y="0"/>
                  </a:cubicBezTo>
                  <a:close/>
                </a:path>
              </a:pathLst>
            </a:custGeom>
            <a:solidFill>
              <a:srgbClr val="8AB7E2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85725"/>
              <a:ext cx="2342659" cy="7717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25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975489" y="6557226"/>
            <a:ext cx="6998061" cy="2561528"/>
            <a:chOff x="0" y="0"/>
            <a:chExt cx="2342659" cy="85749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342659" cy="857492"/>
            </a:xfrm>
            <a:custGeom>
              <a:avLst/>
              <a:gdLst/>
              <a:ahLst/>
              <a:cxnLst/>
              <a:rect l="l" t="t" r="r" b="b"/>
              <a:pathLst>
                <a:path w="2342659" h="857492">
                  <a:moveTo>
                    <a:pt x="16594" y="0"/>
                  </a:moveTo>
                  <a:lnTo>
                    <a:pt x="2326064" y="0"/>
                  </a:lnTo>
                  <a:cubicBezTo>
                    <a:pt x="2335229" y="0"/>
                    <a:pt x="2342659" y="7430"/>
                    <a:pt x="2342659" y="16594"/>
                  </a:cubicBezTo>
                  <a:lnTo>
                    <a:pt x="2342659" y="840898"/>
                  </a:lnTo>
                  <a:cubicBezTo>
                    <a:pt x="2342659" y="845299"/>
                    <a:pt x="2340910" y="849520"/>
                    <a:pt x="2337798" y="852632"/>
                  </a:cubicBezTo>
                  <a:cubicBezTo>
                    <a:pt x="2334686" y="855744"/>
                    <a:pt x="2330465" y="857492"/>
                    <a:pt x="2326064" y="857492"/>
                  </a:cubicBezTo>
                  <a:lnTo>
                    <a:pt x="16594" y="857492"/>
                  </a:lnTo>
                  <a:cubicBezTo>
                    <a:pt x="7430" y="857492"/>
                    <a:pt x="0" y="850063"/>
                    <a:pt x="0" y="840898"/>
                  </a:cubicBezTo>
                  <a:lnTo>
                    <a:pt x="0" y="16594"/>
                  </a:lnTo>
                  <a:cubicBezTo>
                    <a:pt x="0" y="7430"/>
                    <a:pt x="7430" y="0"/>
                    <a:pt x="16594" y="0"/>
                  </a:cubicBezTo>
                  <a:close/>
                </a:path>
              </a:pathLst>
            </a:custGeom>
            <a:solidFill>
              <a:srgbClr val="8AB7E2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85725"/>
              <a:ext cx="2342659" cy="7717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25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0278633" y="4717783"/>
            <a:ext cx="1578952" cy="10344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80"/>
              </a:lnSpc>
            </a:pPr>
            <a:r>
              <a:rPr lang="en-US" sz="8000" spc="-656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02.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278633" y="7404951"/>
            <a:ext cx="1578952" cy="10344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80"/>
              </a:lnSpc>
            </a:pPr>
            <a:r>
              <a:rPr lang="en-US" sz="8000" spc="-656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03.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1708805" y="1440422"/>
            <a:ext cx="5264745" cy="14815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4"/>
              </a:lnSpc>
            </a:pPr>
            <a:r>
              <a:rPr lang="en-US" sz="2899" spc="46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Opportune: A centralized platform for engineering students to find internships.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1687551" y="3954996"/>
            <a:ext cx="5115965" cy="2468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15"/>
              </a:lnSpc>
              <a:spcBef>
                <a:spcPct val="0"/>
              </a:spcBef>
            </a:pPr>
            <a:r>
              <a:rPr lang="en-US" sz="2900" spc="46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Focused on paid and free opportunities, eliminating the need for students to pay companies to provide an internship.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1857585" y="6874059"/>
            <a:ext cx="4945930" cy="1889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779"/>
              </a:lnSpc>
              <a:spcBef>
                <a:spcPct val="0"/>
              </a:spcBef>
            </a:pPr>
            <a:r>
              <a:rPr lang="en-US" sz="2799" spc="44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Provides a user-friendly, responsive design to streamline internship searches.</a:t>
            </a:r>
          </a:p>
        </p:txBody>
      </p:sp>
      <p:sp>
        <p:nvSpPr>
          <p:cNvPr id="19" name="Freeform 19"/>
          <p:cNvSpPr/>
          <p:nvPr/>
        </p:nvSpPr>
        <p:spPr>
          <a:xfrm>
            <a:off x="14085" y="8919661"/>
            <a:ext cx="2981731" cy="942336"/>
          </a:xfrm>
          <a:custGeom>
            <a:avLst/>
            <a:gdLst/>
            <a:ahLst/>
            <a:cxnLst/>
            <a:rect l="l" t="t" r="r" b="b"/>
            <a:pathLst>
              <a:path w="2981731" h="942336">
                <a:moveTo>
                  <a:pt x="0" y="0"/>
                </a:moveTo>
                <a:lnTo>
                  <a:pt x="2981730" y="0"/>
                </a:lnTo>
                <a:lnTo>
                  <a:pt x="2981730" y="942336"/>
                </a:lnTo>
                <a:lnTo>
                  <a:pt x="0" y="94233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29822" b="-828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0" name="Freeform 20"/>
          <p:cNvSpPr/>
          <p:nvPr/>
        </p:nvSpPr>
        <p:spPr>
          <a:xfrm>
            <a:off x="4472906" y="-29267"/>
            <a:ext cx="4980952" cy="1897728"/>
          </a:xfrm>
          <a:custGeom>
            <a:avLst/>
            <a:gdLst/>
            <a:ahLst/>
            <a:cxnLst/>
            <a:rect l="l" t="t" r="r" b="b"/>
            <a:pathLst>
              <a:path w="4980952" h="1897728">
                <a:moveTo>
                  <a:pt x="0" y="0"/>
                </a:moveTo>
                <a:lnTo>
                  <a:pt x="4980951" y="0"/>
                </a:lnTo>
                <a:lnTo>
                  <a:pt x="4980951" y="1897729"/>
                </a:lnTo>
                <a:lnTo>
                  <a:pt x="0" y="189772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t="-96613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IN"/>
          </a:p>
        </p:txBody>
      </p:sp>
      <p:sp>
        <p:nvSpPr>
          <p:cNvPr id="21" name="Freeform 21"/>
          <p:cNvSpPr/>
          <p:nvPr/>
        </p:nvSpPr>
        <p:spPr>
          <a:xfrm>
            <a:off x="3511440" y="8619547"/>
            <a:ext cx="2587020" cy="1667453"/>
          </a:xfrm>
          <a:custGeom>
            <a:avLst/>
            <a:gdLst/>
            <a:ahLst/>
            <a:cxnLst/>
            <a:rect l="l" t="t" r="r" b="b"/>
            <a:pathLst>
              <a:path w="2587020" h="1667453">
                <a:moveTo>
                  <a:pt x="0" y="0"/>
                </a:moveTo>
                <a:lnTo>
                  <a:pt x="2587020" y="0"/>
                </a:lnTo>
                <a:lnTo>
                  <a:pt x="2587020" y="1667453"/>
                </a:lnTo>
                <a:lnTo>
                  <a:pt x="0" y="166745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b="-43124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IN"/>
          </a:p>
        </p:txBody>
      </p:sp>
      <p:sp>
        <p:nvSpPr>
          <p:cNvPr id="22" name="Freeform 22"/>
          <p:cNvSpPr/>
          <p:nvPr/>
        </p:nvSpPr>
        <p:spPr>
          <a:xfrm>
            <a:off x="0" y="-29267"/>
            <a:ext cx="1895934" cy="2115934"/>
          </a:xfrm>
          <a:custGeom>
            <a:avLst/>
            <a:gdLst/>
            <a:ahLst/>
            <a:cxnLst/>
            <a:rect l="l" t="t" r="r" b="b"/>
            <a:pathLst>
              <a:path w="1895934" h="2115934">
                <a:moveTo>
                  <a:pt x="0" y="0"/>
                </a:moveTo>
                <a:lnTo>
                  <a:pt x="1895934" y="0"/>
                </a:lnTo>
                <a:lnTo>
                  <a:pt x="1895934" y="2115934"/>
                </a:lnTo>
                <a:lnTo>
                  <a:pt x="0" y="211593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-36994" t="-32167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gallery dir="l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4" grpId="0"/>
      <p:bldP spid="15" grpId="0"/>
      <p:bldP spid="16" grpId="0"/>
      <p:bldP spid="17" grpId="0"/>
      <p:bldP spid="1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3661322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  <p:txBody>
          <a:bodyPr/>
          <a:lstStyle/>
          <a:p>
            <a:endParaRPr lang="en-IN" dirty="0">
              <a:solidFill>
                <a:schemeClr val="accent1"/>
              </a:solidFill>
            </a:endParaRPr>
          </a:p>
        </p:txBody>
      </p:sp>
      <p:grpSp>
        <p:nvGrpSpPr>
          <p:cNvPr id="44" name="Group 18">
            <a:extLst>
              <a:ext uri="{FF2B5EF4-FFF2-40B4-BE49-F238E27FC236}">
                <a16:creationId xmlns:a16="http://schemas.microsoft.com/office/drawing/2014/main" id="{83D6C09C-613E-42F0-9776-B185635E4974}"/>
              </a:ext>
            </a:extLst>
          </p:cNvPr>
          <p:cNvGrpSpPr/>
          <p:nvPr/>
        </p:nvGrpSpPr>
        <p:grpSpPr>
          <a:xfrm>
            <a:off x="8013772" y="4440297"/>
            <a:ext cx="2531605" cy="805907"/>
            <a:chOff x="0" y="0"/>
            <a:chExt cx="2065940" cy="984643"/>
          </a:xfrm>
        </p:grpSpPr>
        <p:sp>
          <p:nvSpPr>
            <p:cNvPr id="45" name="Freeform 19">
              <a:extLst>
                <a:ext uri="{FF2B5EF4-FFF2-40B4-BE49-F238E27FC236}">
                  <a16:creationId xmlns:a16="http://schemas.microsoft.com/office/drawing/2014/main" id="{D6215696-2D6A-49B0-88AC-158C84639AD4}"/>
                </a:ext>
              </a:extLst>
            </p:cNvPr>
            <p:cNvSpPr/>
            <p:nvPr/>
          </p:nvSpPr>
          <p:spPr>
            <a:xfrm>
              <a:off x="0" y="0"/>
              <a:ext cx="2065940" cy="984643"/>
            </a:xfrm>
            <a:custGeom>
              <a:avLst/>
              <a:gdLst/>
              <a:ahLst/>
              <a:cxnLst/>
              <a:rect l="l" t="t" r="r" b="b"/>
              <a:pathLst>
                <a:path w="2065940" h="984643">
                  <a:moveTo>
                    <a:pt x="20785" y="0"/>
                  </a:moveTo>
                  <a:lnTo>
                    <a:pt x="2045156" y="0"/>
                  </a:lnTo>
                  <a:cubicBezTo>
                    <a:pt x="2056635" y="0"/>
                    <a:pt x="2065940" y="9306"/>
                    <a:pt x="2065940" y="20785"/>
                  </a:cubicBezTo>
                  <a:lnTo>
                    <a:pt x="2065940" y="963859"/>
                  </a:lnTo>
                  <a:cubicBezTo>
                    <a:pt x="2065940" y="975338"/>
                    <a:pt x="2056635" y="984643"/>
                    <a:pt x="2045156" y="984643"/>
                  </a:cubicBezTo>
                  <a:lnTo>
                    <a:pt x="20785" y="984643"/>
                  </a:lnTo>
                  <a:cubicBezTo>
                    <a:pt x="9306" y="984643"/>
                    <a:pt x="0" y="975338"/>
                    <a:pt x="0" y="963859"/>
                  </a:cubicBezTo>
                  <a:lnTo>
                    <a:pt x="0" y="20785"/>
                  </a:lnTo>
                  <a:cubicBezTo>
                    <a:pt x="0" y="9306"/>
                    <a:pt x="9306" y="0"/>
                    <a:pt x="20785" y="0"/>
                  </a:cubicBezTo>
                  <a:close/>
                </a:path>
              </a:pathLst>
            </a:custGeom>
            <a:solidFill>
              <a:srgbClr val="8AB7E2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46" name="TextBox 20">
              <a:extLst>
                <a:ext uri="{FF2B5EF4-FFF2-40B4-BE49-F238E27FC236}">
                  <a16:creationId xmlns:a16="http://schemas.microsoft.com/office/drawing/2014/main" id="{74ECF27F-D85F-4B52-ABCD-CC0988440396}"/>
                </a:ext>
              </a:extLst>
            </p:cNvPr>
            <p:cNvSpPr txBox="1"/>
            <p:nvPr/>
          </p:nvSpPr>
          <p:spPr>
            <a:xfrm>
              <a:off x="0" y="-38100"/>
              <a:ext cx="2065940" cy="10227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" name="Group 3"/>
          <p:cNvGrpSpPr/>
          <p:nvPr/>
        </p:nvGrpSpPr>
        <p:grpSpPr>
          <a:xfrm>
            <a:off x="11672061" y="1025292"/>
            <a:ext cx="5587239" cy="2662922"/>
            <a:chOff x="0" y="0"/>
            <a:chExt cx="2065940" cy="98464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065940" cy="984643"/>
            </a:xfrm>
            <a:custGeom>
              <a:avLst/>
              <a:gdLst/>
              <a:ahLst/>
              <a:cxnLst/>
              <a:rect l="l" t="t" r="r" b="b"/>
              <a:pathLst>
                <a:path w="2065940" h="984643">
                  <a:moveTo>
                    <a:pt x="20785" y="0"/>
                  </a:moveTo>
                  <a:lnTo>
                    <a:pt x="2045156" y="0"/>
                  </a:lnTo>
                  <a:cubicBezTo>
                    <a:pt x="2056635" y="0"/>
                    <a:pt x="2065940" y="9306"/>
                    <a:pt x="2065940" y="20785"/>
                  </a:cubicBezTo>
                  <a:lnTo>
                    <a:pt x="2065940" y="963859"/>
                  </a:lnTo>
                  <a:cubicBezTo>
                    <a:pt x="2065940" y="975338"/>
                    <a:pt x="2056635" y="984643"/>
                    <a:pt x="2045156" y="984643"/>
                  </a:cubicBezTo>
                  <a:lnTo>
                    <a:pt x="20785" y="984643"/>
                  </a:lnTo>
                  <a:cubicBezTo>
                    <a:pt x="9306" y="984643"/>
                    <a:pt x="0" y="975338"/>
                    <a:pt x="0" y="963859"/>
                  </a:cubicBezTo>
                  <a:lnTo>
                    <a:pt x="0" y="20785"/>
                  </a:lnTo>
                  <a:cubicBezTo>
                    <a:pt x="0" y="9306"/>
                    <a:pt x="9306" y="0"/>
                    <a:pt x="20785" y="0"/>
                  </a:cubicBezTo>
                  <a:close/>
                </a:path>
              </a:pathLst>
            </a:custGeom>
            <a:solidFill>
              <a:srgbClr val="8AB7E2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065940" cy="10227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1837390" y="4134913"/>
            <a:ext cx="5587239" cy="2662922"/>
            <a:chOff x="0" y="0"/>
            <a:chExt cx="2065940" cy="98464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065940" cy="984643"/>
            </a:xfrm>
            <a:custGeom>
              <a:avLst/>
              <a:gdLst/>
              <a:ahLst/>
              <a:cxnLst/>
              <a:rect l="l" t="t" r="r" b="b"/>
              <a:pathLst>
                <a:path w="2065940" h="984643">
                  <a:moveTo>
                    <a:pt x="20785" y="0"/>
                  </a:moveTo>
                  <a:lnTo>
                    <a:pt x="2045156" y="0"/>
                  </a:lnTo>
                  <a:cubicBezTo>
                    <a:pt x="2056635" y="0"/>
                    <a:pt x="2065940" y="9306"/>
                    <a:pt x="2065940" y="20785"/>
                  </a:cubicBezTo>
                  <a:lnTo>
                    <a:pt x="2065940" y="963859"/>
                  </a:lnTo>
                  <a:cubicBezTo>
                    <a:pt x="2065940" y="975338"/>
                    <a:pt x="2056635" y="984643"/>
                    <a:pt x="2045156" y="984643"/>
                  </a:cubicBezTo>
                  <a:lnTo>
                    <a:pt x="20785" y="984643"/>
                  </a:lnTo>
                  <a:cubicBezTo>
                    <a:pt x="9306" y="984643"/>
                    <a:pt x="0" y="975338"/>
                    <a:pt x="0" y="963859"/>
                  </a:cubicBezTo>
                  <a:lnTo>
                    <a:pt x="0" y="20785"/>
                  </a:lnTo>
                  <a:cubicBezTo>
                    <a:pt x="0" y="9306"/>
                    <a:pt x="9306" y="0"/>
                    <a:pt x="20785" y="0"/>
                  </a:cubicBezTo>
                  <a:close/>
                </a:path>
              </a:pathLst>
            </a:custGeom>
            <a:solidFill>
              <a:srgbClr val="8AB7E2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2065940" cy="10227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028700" y="1028700"/>
            <a:ext cx="5587239" cy="2662922"/>
            <a:chOff x="0" y="0"/>
            <a:chExt cx="2065940" cy="98464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065940" cy="984643"/>
            </a:xfrm>
            <a:custGeom>
              <a:avLst/>
              <a:gdLst/>
              <a:ahLst/>
              <a:cxnLst/>
              <a:rect l="l" t="t" r="r" b="b"/>
              <a:pathLst>
                <a:path w="2065940" h="984643">
                  <a:moveTo>
                    <a:pt x="20785" y="0"/>
                  </a:moveTo>
                  <a:lnTo>
                    <a:pt x="2045156" y="0"/>
                  </a:lnTo>
                  <a:cubicBezTo>
                    <a:pt x="2056635" y="0"/>
                    <a:pt x="2065940" y="9306"/>
                    <a:pt x="2065940" y="20785"/>
                  </a:cubicBezTo>
                  <a:lnTo>
                    <a:pt x="2065940" y="963859"/>
                  </a:lnTo>
                  <a:cubicBezTo>
                    <a:pt x="2065940" y="975338"/>
                    <a:pt x="2056635" y="984643"/>
                    <a:pt x="2045156" y="984643"/>
                  </a:cubicBezTo>
                  <a:lnTo>
                    <a:pt x="20785" y="984643"/>
                  </a:lnTo>
                  <a:cubicBezTo>
                    <a:pt x="9306" y="984643"/>
                    <a:pt x="0" y="975338"/>
                    <a:pt x="0" y="963859"/>
                  </a:cubicBezTo>
                  <a:lnTo>
                    <a:pt x="0" y="20785"/>
                  </a:lnTo>
                  <a:cubicBezTo>
                    <a:pt x="0" y="9306"/>
                    <a:pt x="9306" y="0"/>
                    <a:pt x="20785" y="0"/>
                  </a:cubicBezTo>
                  <a:close/>
                </a:path>
              </a:pathLst>
            </a:custGeom>
            <a:solidFill>
              <a:srgbClr val="8AB7E2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2065940" cy="10227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103730" y="4164371"/>
            <a:ext cx="5587239" cy="2662922"/>
            <a:chOff x="0" y="0"/>
            <a:chExt cx="2065940" cy="984643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065940" cy="984643"/>
            </a:xfrm>
            <a:custGeom>
              <a:avLst/>
              <a:gdLst/>
              <a:ahLst/>
              <a:cxnLst/>
              <a:rect l="l" t="t" r="r" b="b"/>
              <a:pathLst>
                <a:path w="2065940" h="984643">
                  <a:moveTo>
                    <a:pt x="20785" y="0"/>
                  </a:moveTo>
                  <a:lnTo>
                    <a:pt x="2045156" y="0"/>
                  </a:lnTo>
                  <a:cubicBezTo>
                    <a:pt x="2056635" y="0"/>
                    <a:pt x="2065940" y="9306"/>
                    <a:pt x="2065940" y="20785"/>
                  </a:cubicBezTo>
                  <a:lnTo>
                    <a:pt x="2065940" y="963859"/>
                  </a:lnTo>
                  <a:cubicBezTo>
                    <a:pt x="2065940" y="975338"/>
                    <a:pt x="2056635" y="984643"/>
                    <a:pt x="2045156" y="984643"/>
                  </a:cubicBezTo>
                  <a:lnTo>
                    <a:pt x="20785" y="984643"/>
                  </a:lnTo>
                  <a:cubicBezTo>
                    <a:pt x="9306" y="984643"/>
                    <a:pt x="0" y="975338"/>
                    <a:pt x="0" y="963859"/>
                  </a:cubicBezTo>
                  <a:lnTo>
                    <a:pt x="0" y="20785"/>
                  </a:lnTo>
                  <a:cubicBezTo>
                    <a:pt x="0" y="9306"/>
                    <a:pt x="9306" y="0"/>
                    <a:pt x="20785" y="0"/>
                  </a:cubicBezTo>
                  <a:close/>
                </a:path>
              </a:pathLst>
            </a:custGeom>
            <a:solidFill>
              <a:srgbClr val="8AB7E2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2065940" cy="10227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6782212" y="6471553"/>
            <a:ext cx="5669757" cy="3166259"/>
            <a:chOff x="-30512" y="-38100"/>
            <a:chExt cx="2096452" cy="1170757"/>
          </a:xfrm>
        </p:grpSpPr>
        <p:sp>
          <p:nvSpPr>
            <p:cNvPr id="19" name="Freeform 19"/>
            <p:cNvSpPr/>
            <p:nvPr/>
          </p:nvSpPr>
          <p:spPr>
            <a:xfrm>
              <a:off x="-30512" y="148014"/>
              <a:ext cx="2065940" cy="984643"/>
            </a:xfrm>
            <a:custGeom>
              <a:avLst/>
              <a:gdLst/>
              <a:ahLst/>
              <a:cxnLst/>
              <a:rect l="l" t="t" r="r" b="b"/>
              <a:pathLst>
                <a:path w="2065940" h="984643">
                  <a:moveTo>
                    <a:pt x="20785" y="0"/>
                  </a:moveTo>
                  <a:lnTo>
                    <a:pt x="2045156" y="0"/>
                  </a:lnTo>
                  <a:cubicBezTo>
                    <a:pt x="2056635" y="0"/>
                    <a:pt x="2065940" y="9306"/>
                    <a:pt x="2065940" y="20785"/>
                  </a:cubicBezTo>
                  <a:lnTo>
                    <a:pt x="2065940" y="963859"/>
                  </a:lnTo>
                  <a:cubicBezTo>
                    <a:pt x="2065940" y="975338"/>
                    <a:pt x="2056635" y="984643"/>
                    <a:pt x="2045156" y="984643"/>
                  </a:cubicBezTo>
                  <a:lnTo>
                    <a:pt x="20785" y="984643"/>
                  </a:lnTo>
                  <a:cubicBezTo>
                    <a:pt x="9306" y="984643"/>
                    <a:pt x="0" y="975338"/>
                    <a:pt x="0" y="963859"/>
                  </a:cubicBezTo>
                  <a:lnTo>
                    <a:pt x="0" y="20785"/>
                  </a:lnTo>
                  <a:cubicBezTo>
                    <a:pt x="0" y="9306"/>
                    <a:pt x="9306" y="0"/>
                    <a:pt x="20785" y="0"/>
                  </a:cubicBezTo>
                  <a:close/>
                </a:path>
              </a:pathLst>
            </a:custGeom>
            <a:solidFill>
              <a:srgbClr val="8AB7E2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2065940" cy="10227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4" name="Freeform 24"/>
          <p:cNvSpPr/>
          <p:nvPr/>
        </p:nvSpPr>
        <p:spPr>
          <a:xfrm rot="5400000">
            <a:off x="8708945" y="5575971"/>
            <a:ext cx="1012981" cy="454921"/>
          </a:xfrm>
          <a:custGeom>
            <a:avLst/>
            <a:gdLst/>
            <a:ahLst/>
            <a:cxnLst/>
            <a:rect l="l" t="t" r="r" b="b"/>
            <a:pathLst>
              <a:path w="1012981" h="454921">
                <a:moveTo>
                  <a:pt x="0" y="0"/>
                </a:moveTo>
                <a:lnTo>
                  <a:pt x="1012982" y="0"/>
                </a:lnTo>
                <a:lnTo>
                  <a:pt x="1012982" y="454921"/>
                </a:lnTo>
                <a:lnTo>
                  <a:pt x="0" y="45492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5" name="Freeform 25"/>
          <p:cNvSpPr/>
          <p:nvPr/>
        </p:nvSpPr>
        <p:spPr>
          <a:xfrm>
            <a:off x="9873187" y="7363014"/>
            <a:ext cx="2348531" cy="2113678"/>
          </a:xfrm>
          <a:custGeom>
            <a:avLst/>
            <a:gdLst/>
            <a:ahLst/>
            <a:cxnLst/>
            <a:rect l="l" t="t" r="r" b="b"/>
            <a:pathLst>
              <a:path w="2348531" h="2113678">
                <a:moveTo>
                  <a:pt x="0" y="0"/>
                </a:moveTo>
                <a:lnTo>
                  <a:pt x="2348531" y="0"/>
                </a:lnTo>
                <a:lnTo>
                  <a:pt x="2348531" y="2113678"/>
                </a:lnTo>
                <a:lnTo>
                  <a:pt x="0" y="211367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6" name="Freeform 26"/>
          <p:cNvSpPr/>
          <p:nvPr/>
        </p:nvSpPr>
        <p:spPr>
          <a:xfrm flipH="1">
            <a:off x="7391400" y="7386244"/>
            <a:ext cx="1987506" cy="1970859"/>
          </a:xfrm>
          <a:custGeom>
            <a:avLst/>
            <a:gdLst/>
            <a:ahLst/>
            <a:cxnLst/>
            <a:rect l="l" t="t" r="r" b="b"/>
            <a:pathLst>
              <a:path w="1810784" h="1761399">
                <a:moveTo>
                  <a:pt x="1810785" y="0"/>
                </a:moveTo>
                <a:lnTo>
                  <a:pt x="0" y="0"/>
                </a:lnTo>
                <a:lnTo>
                  <a:pt x="0" y="1761399"/>
                </a:lnTo>
                <a:lnTo>
                  <a:pt x="1810785" y="1761399"/>
                </a:lnTo>
                <a:lnTo>
                  <a:pt x="1810785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7" name="Freeform 27"/>
          <p:cNvSpPr/>
          <p:nvPr/>
        </p:nvSpPr>
        <p:spPr>
          <a:xfrm>
            <a:off x="3733673" y="1165468"/>
            <a:ext cx="2030040" cy="2428052"/>
          </a:xfrm>
          <a:custGeom>
            <a:avLst/>
            <a:gdLst/>
            <a:ahLst/>
            <a:cxnLst/>
            <a:rect l="l" t="t" r="r" b="b"/>
            <a:pathLst>
              <a:path w="2030040" h="2428052">
                <a:moveTo>
                  <a:pt x="0" y="0"/>
                </a:moveTo>
                <a:lnTo>
                  <a:pt x="2030040" y="0"/>
                </a:lnTo>
                <a:lnTo>
                  <a:pt x="2030040" y="2428052"/>
                </a:lnTo>
                <a:lnTo>
                  <a:pt x="0" y="242805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r="-7047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8" name="Freeform 28"/>
          <p:cNvSpPr/>
          <p:nvPr/>
        </p:nvSpPr>
        <p:spPr>
          <a:xfrm>
            <a:off x="11776017" y="1304805"/>
            <a:ext cx="1859318" cy="2037101"/>
          </a:xfrm>
          <a:custGeom>
            <a:avLst/>
            <a:gdLst/>
            <a:ahLst/>
            <a:cxnLst/>
            <a:rect l="l" t="t" r="r" b="b"/>
            <a:pathLst>
              <a:path w="1859318" h="2037101">
                <a:moveTo>
                  <a:pt x="0" y="0"/>
                </a:moveTo>
                <a:lnTo>
                  <a:pt x="1859317" y="0"/>
                </a:lnTo>
                <a:lnTo>
                  <a:pt x="1859317" y="2037101"/>
                </a:lnTo>
                <a:lnTo>
                  <a:pt x="0" y="203710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9" name="Freeform 29"/>
          <p:cNvSpPr/>
          <p:nvPr/>
        </p:nvSpPr>
        <p:spPr>
          <a:xfrm>
            <a:off x="1488925" y="1403721"/>
            <a:ext cx="1871637" cy="2105114"/>
          </a:xfrm>
          <a:custGeom>
            <a:avLst/>
            <a:gdLst/>
            <a:ahLst/>
            <a:cxnLst/>
            <a:rect l="l" t="t" r="r" b="b"/>
            <a:pathLst>
              <a:path w="1871637" h="2105114">
                <a:moveTo>
                  <a:pt x="0" y="0"/>
                </a:moveTo>
                <a:lnTo>
                  <a:pt x="1871637" y="0"/>
                </a:lnTo>
                <a:lnTo>
                  <a:pt x="1871637" y="2105114"/>
                </a:lnTo>
                <a:lnTo>
                  <a:pt x="0" y="210511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0" name="Freeform 30"/>
          <p:cNvSpPr/>
          <p:nvPr/>
        </p:nvSpPr>
        <p:spPr>
          <a:xfrm>
            <a:off x="1948656" y="4276682"/>
            <a:ext cx="1715354" cy="2335260"/>
          </a:xfrm>
          <a:custGeom>
            <a:avLst/>
            <a:gdLst/>
            <a:ahLst/>
            <a:cxnLst/>
            <a:rect l="l" t="t" r="r" b="b"/>
            <a:pathLst>
              <a:path w="1715354" h="2335260">
                <a:moveTo>
                  <a:pt x="0" y="0"/>
                </a:moveTo>
                <a:lnTo>
                  <a:pt x="1715354" y="0"/>
                </a:lnTo>
                <a:lnTo>
                  <a:pt x="1715354" y="2335259"/>
                </a:lnTo>
                <a:lnTo>
                  <a:pt x="0" y="2335259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2" name="Freeform 32"/>
          <p:cNvSpPr/>
          <p:nvPr/>
        </p:nvSpPr>
        <p:spPr>
          <a:xfrm flipH="1">
            <a:off x="11891279" y="4453402"/>
            <a:ext cx="1590535" cy="1756615"/>
          </a:xfrm>
          <a:custGeom>
            <a:avLst/>
            <a:gdLst/>
            <a:ahLst/>
            <a:cxnLst/>
            <a:rect l="l" t="t" r="r" b="b"/>
            <a:pathLst>
              <a:path w="1590535" h="1756615">
                <a:moveTo>
                  <a:pt x="1590535" y="0"/>
                </a:moveTo>
                <a:lnTo>
                  <a:pt x="0" y="0"/>
                </a:lnTo>
                <a:lnTo>
                  <a:pt x="0" y="1756615"/>
                </a:lnTo>
                <a:lnTo>
                  <a:pt x="1590535" y="1756615"/>
                </a:lnTo>
                <a:lnTo>
                  <a:pt x="1590535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3" name="Freeform 33"/>
          <p:cNvSpPr/>
          <p:nvPr/>
        </p:nvSpPr>
        <p:spPr>
          <a:xfrm>
            <a:off x="4140676" y="4293240"/>
            <a:ext cx="2265676" cy="2265676"/>
          </a:xfrm>
          <a:custGeom>
            <a:avLst/>
            <a:gdLst/>
            <a:ahLst/>
            <a:cxnLst/>
            <a:rect l="l" t="t" r="r" b="b"/>
            <a:pathLst>
              <a:path w="2265676" h="2265676">
                <a:moveTo>
                  <a:pt x="0" y="0"/>
                </a:moveTo>
                <a:lnTo>
                  <a:pt x="2265676" y="0"/>
                </a:lnTo>
                <a:lnTo>
                  <a:pt x="2265676" y="2265675"/>
                </a:lnTo>
                <a:lnTo>
                  <a:pt x="0" y="2265675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4" name="Freeform 34"/>
          <p:cNvSpPr/>
          <p:nvPr/>
        </p:nvSpPr>
        <p:spPr>
          <a:xfrm>
            <a:off x="13742636" y="1339036"/>
            <a:ext cx="3226408" cy="1613204"/>
          </a:xfrm>
          <a:custGeom>
            <a:avLst/>
            <a:gdLst/>
            <a:ahLst/>
            <a:cxnLst/>
            <a:rect l="l" t="t" r="r" b="b"/>
            <a:pathLst>
              <a:path w="3226408" h="1613204">
                <a:moveTo>
                  <a:pt x="0" y="0"/>
                </a:moveTo>
                <a:lnTo>
                  <a:pt x="3226408" y="0"/>
                </a:lnTo>
                <a:lnTo>
                  <a:pt x="3226408" y="1613204"/>
                </a:lnTo>
                <a:lnTo>
                  <a:pt x="0" y="1613204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5" name="Freeform 35"/>
          <p:cNvSpPr/>
          <p:nvPr/>
        </p:nvSpPr>
        <p:spPr>
          <a:xfrm>
            <a:off x="13629699" y="4615827"/>
            <a:ext cx="3647045" cy="1431764"/>
          </a:xfrm>
          <a:custGeom>
            <a:avLst/>
            <a:gdLst/>
            <a:ahLst/>
            <a:cxnLst/>
            <a:rect l="l" t="t" r="r" b="b"/>
            <a:pathLst>
              <a:path w="3647045" h="1431764">
                <a:moveTo>
                  <a:pt x="0" y="0"/>
                </a:moveTo>
                <a:lnTo>
                  <a:pt x="3647045" y="0"/>
                </a:lnTo>
                <a:lnTo>
                  <a:pt x="3647045" y="1431764"/>
                </a:lnTo>
                <a:lnTo>
                  <a:pt x="0" y="1431764"/>
                </a:lnTo>
                <a:lnTo>
                  <a:pt x="0" y="0"/>
                </a:lnTo>
                <a:close/>
              </a:path>
            </a:pathLst>
          </a:custGeom>
          <a:blipFill>
            <a:blip r:embed="rId22"/>
            <a:stretch>
              <a:fillRect t="-37216" b="-41856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6" name="TextBox 36"/>
          <p:cNvSpPr txBox="1"/>
          <p:nvPr/>
        </p:nvSpPr>
        <p:spPr>
          <a:xfrm>
            <a:off x="6887491" y="1538983"/>
            <a:ext cx="4780772" cy="20509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760"/>
              </a:lnSpc>
            </a:pPr>
            <a:r>
              <a:rPr lang="en-US" sz="8200" b="1" dirty="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Elements</a:t>
            </a:r>
          </a:p>
          <a:p>
            <a:pPr marL="0" lvl="1" indent="0" algn="ctr">
              <a:lnSpc>
                <a:spcPts val="7760"/>
              </a:lnSpc>
              <a:spcBef>
                <a:spcPct val="0"/>
              </a:spcBef>
            </a:pPr>
            <a:r>
              <a:rPr lang="en-US" sz="8200" b="1" dirty="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used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7484183" y="4691456"/>
            <a:ext cx="3563270" cy="4061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32"/>
              </a:lnSpc>
            </a:pPr>
            <a:r>
              <a:rPr lang="en-US" sz="2900" dirty="0">
                <a:solidFill>
                  <a:srgbClr val="0D733C"/>
                </a:solidFill>
                <a:latin typeface="DM Sans"/>
                <a:ea typeface="DM Sans"/>
                <a:cs typeface="DM Sans"/>
                <a:sym typeface="DM Sans"/>
              </a:rPr>
              <a:t>OPPORTUNE</a:t>
            </a:r>
          </a:p>
        </p:txBody>
      </p:sp>
      <p:grpSp>
        <p:nvGrpSpPr>
          <p:cNvPr id="41" name="Group 18">
            <a:extLst>
              <a:ext uri="{FF2B5EF4-FFF2-40B4-BE49-F238E27FC236}">
                <a16:creationId xmlns:a16="http://schemas.microsoft.com/office/drawing/2014/main" id="{E569A0AA-1C8A-4383-B05F-3DB2CD0B3A24}"/>
              </a:ext>
            </a:extLst>
          </p:cNvPr>
          <p:cNvGrpSpPr/>
          <p:nvPr/>
        </p:nvGrpSpPr>
        <p:grpSpPr>
          <a:xfrm>
            <a:off x="8473514" y="3783155"/>
            <a:ext cx="1612119" cy="554831"/>
            <a:chOff x="0" y="0"/>
            <a:chExt cx="2065940" cy="984643"/>
          </a:xfrm>
        </p:grpSpPr>
        <p:sp>
          <p:nvSpPr>
            <p:cNvPr id="42" name="Freeform 19">
              <a:extLst>
                <a:ext uri="{FF2B5EF4-FFF2-40B4-BE49-F238E27FC236}">
                  <a16:creationId xmlns:a16="http://schemas.microsoft.com/office/drawing/2014/main" id="{FFAF2E2C-5640-4930-850B-D1993D07F5D0}"/>
                </a:ext>
              </a:extLst>
            </p:cNvPr>
            <p:cNvSpPr/>
            <p:nvPr/>
          </p:nvSpPr>
          <p:spPr>
            <a:xfrm>
              <a:off x="0" y="0"/>
              <a:ext cx="2065940" cy="984643"/>
            </a:xfrm>
            <a:custGeom>
              <a:avLst/>
              <a:gdLst/>
              <a:ahLst/>
              <a:cxnLst/>
              <a:rect l="l" t="t" r="r" b="b"/>
              <a:pathLst>
                <a:path w="2065940" h="984643">
                  <a:moveTo>
                    <a:pt x="20785" y="0"/>
                  </a:moveTo>
                  <a:lnTo>
                    <a:pt x="2045156" y="0"/>
                  </a:lnTo>
                  <a:cubicBezTo>
                    <a:pt x="2056635" y="0"/>
                    <a:pt x="2065940" y="9306"/>
                    <a:pt x="2065940" y="20785"/>
                  </a:cubicBezTo>
                  <a:lnTo>
                    <a:pt x="2065940" y="963859"/>
                  </a:lnTo>
                  <a:cubicBezTo>
                    <a:pt x="2065940" y="975338"/>
                    <a:pt x="2056635" y="984643"/>
                    <a:pt x="2045156" y="984643"/>
                  </a:cubicBezTo>
                  <a:lnTo>
                    <a:pt x="20785" y="984643"/>
                  </a:lnTo>
                  <a:cubicBezTo>
                    <a:pt x="9306" y="984643"/>
                    <a:pt x="0" y="975338"/>
                    <a:pt x="0" y="963859"/>
                  </a:cubicBezTo>
                  <a:lnTo>
                    <a:pt x="0" y="20785"/>
                  </a:lnTo>
                  <a:cubicBezTo>
                    <a:pt x="0" y="9306"/>
                    <a:pt x="9306" y="0"/>
                    <a:pt x="20785" y="0"/>
                  </a:cubicBezTo>
                  <a:close/>
                </a:path>
              </a:pathLst>
            </a:custGeom>
            <a:solidFill>
              <a:srgbClr val="8AB7E2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43" name="TextBox 20">
              <a:extLst>
                <a:ext uri="{FF2B5EF4-FFF2-40B4-BE49-F238E27FC236}">
                  <a16:creationId xmlns:a16="http://schemas.microsoft.com/office/drawing/2014/main" id="{4C18103A-716F-406F-B121-39DA70A80951}"/>
                </a:ext>
              </a:extLst>
            </p:cNvPr>
            <p:cNvSpPr txBox="1"/>
            <p:nvPr/>
          </p:nvSpPr>
          <p:spPr>
            <a:xfrm>
              <a:off x="0" y="-38100"/>
              <a:ext cx="2065940" cy="10227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9" name="TextBox 39"/>
          <p:cNvSpPr txBox="1"/>
          <p:nvPr/>
        </p:nvSpPr>
        <p:spPr>
          <a:xfrm>
            <a:off x="7556758" y="3925367"/>
            <a:ext cx="3563270" cy="4061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32"/>
              </a:lnSpc>
            </a:pPr>
            <a:r>
              <a:rPr lang="en-US" sz="2900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for</a:t>
            </a:r>
          </a:p>
        </p:txBody>
      </p:sp>
    </p:spTree>
  </p:cSld>
  <p:clrMapOvr>
    <a:masterClrMapping/>
  </p:clrMapOvr>
  <p:transition spd="med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8" grpId="0"/>
      <p:bldP spid="3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AutoShape 3"/>
          <p:cNvSpPr/>
          <p:nvPr/>
        </p:nvSpPr>
        <p:spPr>
          <a:xfrm>
            <a:off x="0" y="5060655"/>
            <a:ext cx="18288000" cy="14288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grpSp>
        <p:nvGrpSpPr>
          <p:cNvPr id="4" name="Group 4"/>
          <p:cNvGrpSpPr/>
          <p:nvPr/>
        </p:nvGrpSpPr>
        <p:grpSpPr>
          <a:xfrm>
            <a:off x="5930165" y="4823914"/>
            <a:ext cx="502056" cy="502056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535715" y="277085"/>
                  </a:lnTo>
                  <a:lnTo>
                    <a:pt x="812800" y="406400"/>
                  </a:lnTo>
                  <a:lnTo>
                    <a:pt x="535715" y="535715"/>
                  </a:lnTo>
                  <a:lnTo>
                    <a:pt x="406400" y="812800"/>
                  </a:lnTo>
                  <a:lnTo>
                    <a:pt x="277085" y="535715"/>
                  </a:lnTo>
                  <a:lnTo>
                    <a:pt x="0" y="406400"/>
                  </a:lnTo>
                  <a:lnTo>
                    <a:pt x="277085" y="27708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190500" y="219075"/>
              <a:ext cx="431800" cy="403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26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2227066" y="4823914"/>
            <a:ext cx="502056" cy="502056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535715" y="277085"/>
                  </a:lnTo>
                  <a:lnTo>
                    <a:pt x="812800" y="406400"/>
                  </a:lnTo>
                  <a:lnTo>
                    <a:pt x="535715" y="535715"/>
                  </a:lnTo>
                  <a:lnTo>
                    <a:pt x="406400" y="812800"/>
                  </a:lnTo>
                  <a:lnTo>
                    <a:pt x="277085" y="535715"/>
                  </a:lnTo>
                  <a:lnTo>
                    <a:pt x="0" y="406400"/>
                  </a:lnTo>
                  <a:lnTo>
                    <a:pt x="277085" y="27708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90500" y="219075"/>
              <a:ext cx="431800" cy="403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66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9653627" y="4823914"/>
            <a:ext cx="502056" cy="502056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535715" y="277085"/>
                  </a:lnTo>
                  <a:lnTo>
                    <a:pt x="812800" y="406400"/>
                  </a:lnTo>
                  <a:lnTo>
                    <a:pt x="535715" y="535715"/>
                  </a:lnTo>
                  <a:lnTo>
                    <a:pt x="406400" y="812800"/>
                  </a:lnTo>
                  <a:lnTo>
                    <a:pt x="277085" y="535715"/>
                  </a:lnTo>
                  <a:lnTo>
                    <a:pt x="0" y="406400"/>
                  </a:lnTo>
                  <a:lnTo>
                    <a:pt x="277085" y="27708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190500" y="219075"/>
              <a:ext cx="431800" cy="403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26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3396139" y="4823914"/>
            <a:ext cx="502056" cy="502056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535715" y="277085"/>
                  </a:lnTo>
                  <a:lnTo>
                    <a:pt x="812800" y="406400"/>
                  </a:lnTo>
                  <a:lnTo>
                    <a:pt x="535715" y="535715"/>
                  </a:lnTo>
                  <a:lnTo>
                    <a:pt x="406400" y="812800"/>
                  </a:lnTo>
                  <a:lnTo>
                    <a:pt x="277085" y="535715"/>
                  </a:lnTo>
                  <a:lnTo>
                    <a:pt x="0" y="406400"/>
                  </a:lnTo>
                  <a:lnTo>
                    <a:pt x="277085" y="27708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190500" y="219075"/>
              <a:ext cx="431800" cy="403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266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4732501" y="2459889"/>
            <a:ext cx="8822997" cy="1177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8730"/>
              </a:lnSpc>
              <a:spcBef>
                <a:spcPct val="0"/>
              </a:spcBef>
            </a:pPr>
            <a:r>
              <a:rPr lang="en-US" sz="9000" b="1" dirty="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How it works??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227066" y="5616041"/>
            <a:ext cx="2197323" cy="679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50"/>
              </a:lnSpc>
            </a:pPr>
            <a:r>
              <a:rPr lang="en-US" sz="5000" b="1" dirty="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01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5948468" y="5616041"/>
            <a:ext cx="2197323" cy="679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50"/>
              </a:lnSpc>
            </a:pPr>
            <a:r>
              <a:rPr lang="en-US" sz="5000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02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352844" y="6497253"/>
            <a:ext cx="3092125" cy="2105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11"/>
              </a:lnSpc>
            </a:pPr>
            <a:r>
              <a:rPr lang="en-US" sz="2699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Students create profiles highlighting their skills and preferences.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4732501" y="6497253"/>
            <a:ext cx="3583034" cy="21054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11"/>
              </a:lnSpc>
            </a:pPr>
            <a:r>
              <a:rPr lang="en-US" sz="2699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Companies list their internship opportunities on the platform.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9671930" y="5616041"/>
            <a:ext cx="2197323" cy="679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50"/>
              </a:lnSpc>
            </a:pPr>
            <a:r>
              <a:rPr lang="en-US" sz="5000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03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8887010" y="6419316"/>
            <a:ext cx="3513146" cy="14287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99"/>
              </a:lnSpc>
            </a:pPr>
            <a:r>
              <a:rPr lang="en-US" sz="2499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Matchmaking algorithm recommends internships to students.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3414442" y="5616041"/>
            <a:ext cx="2197323" cy="679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50"/>
              </a:lnSpc>
            </a:pPr>
            <a:r>
              <a:rPr lang="en-US" sz="5000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04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2971656" y="6235022"/>
            <a:ext cx="3892451" cy="19670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99"/>
              </a:lnSpc>
            </a:pPr>
            <a:r>
              <a:rPr lang="en-US" sz="2499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Students can apply directly through </a:t>
            </a:r>
            <a:r>
              <a:rPr lang="en-US" sz="2499" dirty="0">
                <a:solidFill>
                  <a:srgbClr val="0D733C"/>
                </a:solidFill>
                <a:latin typeface="DM Sans"/>
                <a:ea typeface="DM Sans"/>
                <a:cs typeface="DM Sans"/>
                <a:sym typeface="DM Sans"/>
              </a:rPr>
              <a:t>OPPORTUNE</a:t>
            </a:r>
            <a:r>
              <a:rPr lang="en-US" sz="2499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simplifying the process.</a:t>
            </a:r>
          </a:p>
        </p:txBody>
      </p:sp>
      <p:sp>
        <p:nvSpPr>
          <p:cNvPr id="25" name="Freeform 25"/>
          <p:cNvSpPr/>
          <p:nvPr/>
        </p:nvSpPr>
        <p:spPr>
          <a:xfrm>
            <a:off x="0" y="8470470"/>
            <a:ext cx="2745158" cy="1816530"/>
          </a:xfrm>
          <a:custGeom>
            <a:avLst/>
            <a:gdLst/>
            <a:ahLst/>
            <a:cxnLst/>
            <a:rect l="l" t="t" r="r" b="b"/>
            <a:pathLst>
              <a:path w="2745158" h="1816530">
                <a:moveTo>
                  <a:pt x="0" y="0"/>
                </a:moveTo>
                <a:lnTo>
                  <a:pt x="2745158" y="0"/>
                </a:lnTo>
                <a:lnTo>
                  <a:pt x="2745158" y="1816530"/>
                </a:lnTo>
                <a:lnTo>
                  <a:pt x="0" y="18165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47311" t="-2106" r="-269" b="-50108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6" name="Freeform 26"/>
          <p:cNvSpPr/>
          <p:nvPr/>
        </p:nvSpPr>
        <p:spPr>
          <a:xfrm>
            <a:off x="15460004" y="8421303"/>
            <a:ext cx="2808207" cy="1865697"/>
          </a:xfrm>
          <a:custGeom>
            <a:avLst/>
            <a:gdLst/>
            <a:ahLst/>
            <a:cxnLst/>
            <a:rect l="l" t="t" r="r" b="b"/>
            <a:pathLst>
              <a:path w="2808207" h="1865697">
                <a:moveTo>
                  <a:pt x="0" y="0"/>
                </a:moveTo>
                <a:lnTo>
                  <a:pt x="2808207" y="0"/>
                </a:lnTo>
                <a:lnTo>
                  <a:pt x="2808207" y="1865697"/>
                </a:lnTo>
                <a:lnTo>
                  <a:pt x="0" y="18656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r="-63887" b="-93952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IN"/>
          </a:p>
        </p:txBody>
      </p:sp>
      <p:sp>
        <p:nvSpPr>
          <p:cNvPr id="27" name="Freeform 27"/>
          <p:cNvSpPr/>
          <p:nvPr/>
        </p:nvSpPr>
        <p:spPr>
          <a:xfrm>
            <a:off x="0" y="2118"/>
            <a:ext cx="3574966" cy="1315046"/>
          </a:xfrm>
          <a:custGeom>
            <a:avLst/>
            <a:gdLst/>
            <a:ahLst/>
            <a:cxnLst/>
            <a:rect l="l" t="t" r="r" b="b"/>
            <a:pathLst>
              <a:path w="3574966" h="1315046">
                <a:moveTo>
                  <a:pt x="0" y="0"/>
                </a:moveTo>
                <a:lnTo>
                  <a:pt x="3574966" y="0"/>
                </a:lnTo>
                <a:lnTo>
                  <a:pt x="3574966" y="1315046"/>
                </a:lnTo>
                <a:lnTo>
                  <a:pt x="0" y="131504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-18168" t="-101177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IN"/>
          </a:p>
        </p:txBody>
      </p:sp>
      <p:sp>
        <p:nvSpPr>
          <p:cNvPr id="28" name="Freeform 28"/>
          <p:cNvSpPr/>
          <p:nvPr/>
        </p:nvSpPr>
        <p:spPr>
          <a:xfrm>
            <a:off x="11028060" y="9536655"/>
            <a:ext cx="3169280" cy="750345"/>
          </a:xfrm>
          <a:custGeom>
            <a:avLst/>
            <a:gdLst/>
            <a:ahLst/>
            <a:cxnLst/>
            <a:rect l="l" t="t" r="r" b="b"/>
            <a:pathLst>
              <a:path w="3169280" h="750345">
                <a:moveTo>
                  <a:pt x="0" y="0"/>
                </a:moveTo>
                <a:lnTo>
                  <a:pt x="3169279" y="0"/>
                </a:lnTo>
                <a:lnTo>
                  <a:pt x="3169279" y="750345"/>
                </a:lnTo>
                <a:lnTo>
                  <a:pt x="0" y="75034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b="-196719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IN"/>
          </a:p>
        </p:txBody>
      </p:sp>
      <p:sp>
        <p:nvSpPr>
          <p:cNvPr id="29" name="Freeform 29"/>
          <p:cNvSpPr/>
          <p:nvPr/>
        </p:nvSpPr>
        <p:spPr>
          <a:xfrm>
            <a:off x="9144000" y="0"/>
            <a:ext cx="5493058" cy="1812066"/>
          </a:xfrm>
          <a:custGeom>
            <a:avLst/>
            <a:gdLst/>
            <a:ahLst/>
            <a:cxnLst/>
            <a:rect l="l" t="t" r="r" b="b"/>
            <a:pathLst>
              <a:path w="5493058" h="1812066">
                <a:moveTo>
                  <a:pt x="0" y="0"/>
                </a:moveTo>
                <a:lnTo>
                  <a:pt x="5493058" y="0"/>
                </a:lnTo>
                <a:lnTo>
                  <a:pt x="5493058" y="1812066"/>
                </a:lnTo>
                <a:lnTo>
                  <a:pt x="0" y="181206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t="-127077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IN"/>
          </a:p>
        </p:txBody>
      </p:sp>
      <p:sp>
        <p:nvSpPr>
          <p:cNvPr id="30" name="Freeform 30"/>
          <p:cNvSpPr/>
          <p:nvPr/>
        </p:nvSpPr>
        <p:spPr>
          <a:xfrm rot="-5400000">
            <a:off x="5601394" y="-877732"/>
            <a:ext cx="1159599" cy="2919301"/>
          </a:xfrm>
          <a:custGeom>
            <a:avLst/>
            <a:gdLst/>
            <a:ahLst/>
            <a:cxnLst/>
            <a:rect l="l" t="t" r="r" b="b"/>
            <a:pathLst>
              <a:path w="1159599" h="2919301">
                <a:moveTo>
                  <a:pt x="0" y="0"/>
                </a:moveTo>
                <a:lnTo>
                  <a:pt x="1159599" y="0"/>
                </a:lnTo>
                <a:lnTo>
                  <a:pt x="1159599" y="2919300"/>
                </a:lnTo>
                <a:lnTo>
                  <a:pt x="0" y="291930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r="-149462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IN"/>
          </a:p>
        </p:txBody>
      </p:sp>
      <p:sp>
        <p:nvSpPr>
          <p:cNvPr id="31" name="Freeform 31"/>
          <p:cNvSpPr/>
          <p:nvPr/>
        </p:nvSpPr>
        <p:spPr>
          <a:xfrm>
            <a:off x="3594174" y="8989673"/>
            <a:ext cx="2587020" cy="1297327"/>
          </a:xfrm>
          <a:custGeom>
            <a:avLst/>
            <a:gdLst/>
            <a:ahLst/>
            <a:cxnLst/>
            <a:rect l="l" t="t" r="r" b="b"/>
            <a:pathLst>
              <a:path w="2587020" h="1297327">
                <a:moveTo>
                  <a:pt x="0" y="0"/>
                </a:moveTo>
                <a:lnTo>
                  <a:pt x="2587020" y="0"/>
                </a:lnTo>
                <a:lnTo>
                  <a:pt x="2587020" y="1297327"/>
                </a:lnTo>
                <a:lnTo>
                  <a:pt x="0" y="1297327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b="-83957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IN"/>
          </a:p>
        </p:txBody>
      </p:sp>
      <p:sp>
        <p:nvSpPr>
          <p:cNvPr id="32" name="Freeform 32"/>
          <p:cNvSpPr/>
          <p:nvPr/>
        </p:nvSpPr>
        <p:spPr>
          <a:xfrm>
            <a:off x="15262955" y="-5658"/>
            <a:ext cx="1996345" cy="1034358"/>
          </a:xfrm>
          <a:custGeom>
            <a:avLst/>
            <a:gdLst/>
            <a:ahLst/>
            <a:cxnLst/>
            <a:rect l="l" t="t" r="r" b="b"/>
            <a:pathLst>
              <a:path w="1996345" h="1034358">
                <a:moveTo>
                  <a:pt x="0" y="0"/>
                </a:moveTo>
                <a:lnTo>
                  <a:pt x="1996345" y="0"/>
                </a:lnTo>
                <a:lnTo>
                  <a:pt x="1996345" y="1034358"/>
                </a:lnTo>
                <a:lnTo>
                  <a:pt x="0" y="1034358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t="-107809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  <p:transition spd="med">
    <p:wheel spokes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21" grpId="0"/>
      <p:bldP spid="2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104443" y="-4084654"/>
            <a:ext cx="10209741" cy="1837905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  <a:ln w="38100">
            <a:solidFill>
              <a:schemeClr val="tx1"/>
            </a:solidFill>
          </a:ln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0" y="8470470"/>
            <a:ext cx="2745158" cy="1739271"/>
          </a:xfrm>
          <a:custGeom>
            <a:avLst/>
            <a:gdLst/>
            <a:ahLst/>
            <a:cxnLst/>
            <a:rect l="l" t="t" r="r" b="b"/>
            <a:pathLst>
              <a:path w="2745158" h="1816530">
                <a:moveTo>
                  <a:pt x="0" y="0"/>
                </a:moveTo>
                <a:lnTo>
                  <a:pt x="2745158" y="0"/>
                </a:lnTo>
                <a:lnTo>
                  <a:pt x="2745158" y="1816530"/>
                </a:lnTo>
                <a:lnTo>
                  <a:pt x="0" y="18165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47311" t="-2106" r="-269" b="-50108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15460004" y="8421303"/>
            <a:ext cx="2808207" cy="1865697"/>
          </a:xfrm>
          <a:custGeom>
            <a:avLst/>
            <a:gdLst/>
            <a:ahLst/>
            <a:cxnLst/>
            <a:rect l="l" t="t" r="r" b="b"/>
            <a:pathLst>
              <a:path w="2808207" h="1865697">
                <a:moveTo>
                  <a:pt x="0" y="0"/>
                </a:moveTo>
                <a:lnTo>
                  <a:pt x="2808207" y="0"/>
                </a:lnTo>
                <a:lnTo>
                  <a:pt x="2808207" y="1865697"/>
                </a:lnTo>
                <a:lnTo>
                  <a:pt x="0" y="18656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r="-63887" b="-93952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>
            <a:off x="0" y="2118"/>
            <a:ext cx="3574966" cy="1315046"/>
          </a:xfrm>
          <a:custGeom>
            <a:avLst/>
            <a:gdLst/>
            <a:ahLst/>
            <a:cxnLst/>
            <a:rect l="l" t="t" r="r" b="b"/>
            <a:pathLst>
              <a:path w="3574966" h="1315046">
                <a:moveTo>
                  <a:pt x="0" y="0"/>
                </a:moveTo>
                <a:lnTo>
                  <a:pt x="3574966" y="0"/>
                </a:lnTo>
                <a:lnTo>
                  <a:pt x="3574966" y="1315046"/>
                </a:lnTo>
                <a:lnTo>
                  <a:pt x="0" y="131504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-18168" t="-101177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>
            <a:off x="15262955" y="-5658"/>
            <a:ext cx="1996345" cy="1034358"/>
          </a:xfrm>
          <a:custGeom>
            <a:avLst/>
            <a:gdLst/>
            <a:ahLst/>
            <a:cxnLst/>
            <a:rect l="l" t="t" r="r" b="b"/>
            <a:pathLst>
              <a:path w="1996345" h="1034358">
                <a:moveTo>
                  <a:pt x="0" y="0"/>
                </a:moveTo>
                <a:lnTo>
                  <a:pt x="1996345" y="0"/>
                </a:lnTo>
                <a:lnTo>
                  <a:pt x="1996345" y="1034358"/>
                </a:lnTo>
                <a:lnTo>
                  <a:pt x="0" y="103435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t="-107809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IN"/>
          </a:p>
        </p:txBody>
      </p:sp>
      <p:grpSp>
        <p:nvGrpSpPr>
          <p:cNvPr id="7" name="Group 7"/>
          <p:cNvGrpSpPr/>
          <p:nvPr/>
        </p:nvGrpSpPr>
        <p:grpSpPr>
          <a:xfrm>
            <a:off x="2528282" y="1966349"/>
            <a:ext cx="2984878" cy="3310616"/>
            <a:chOff x="0" y="0"/>
            <a:chExt cx="786141" cy="87193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786141" cy="871932"/>
            </a:xfrm>
            <a:custGeom>
              <a:avLst/>
              <a:gdLst/>
              <a:ahLst/>
              <a:cxnLst/>
              <a:rect l="l" t="t" r="r" b="b"/>
              <a:pathLst>
                <a:path w="786141" h="871932">
                  <a:moveTo>
                    <a:pt x="132279" y="0"/>
                  </a:moveTo>
                  <a:lnTo>
                    <a:pt x="653861" y="0"/>
                  </a:lnTo>
                  <a:cubicBezTo>
                    <a:pt x="688944" y="0"/>
                    <a:pt x="722590" y="13937"/>
                    <a:pt x="747397" y="38744"/>
                  </a:cubicBezTo>
                  <a:cubicBezTo>
                    <a:pt x="772204" y="63551"/>
                    <a:pt x="786141" y="97197"/>
                    <a:pt x="786141" y="132279"/>
                  </a:cubicBezTo>
                  <a:lnTo>
                    <a:pt x="786141" y="739652"/>
                  </a:lnTo>
                  <a:cubicBezTo>
                    <a:pt x="786141" y="774735"/>
                    <a:pt x="772204" y="808381"/>
                    <a:pt x="747397" y="833188"/>
                  </a:cubicBezTo>
                  <a:cubicBezTo>
                    <a:pt x="722590" y="857995"/>
                    <a:pt x="688944" y="871932"/>
                    <a:pt x="653861" y="871932"/>
                  </a:cubicBezTo>
                  <a:lnTo>
                    <a:pt x="132279" y="871932"/>
                  </a:lnTo>
                  <a:cubicBezTo>
                    <a:pt x="97197" y="871932"/>
                    <a:pt x="63551" y="857995"/>
                    <a:pt x="38744" y="833188"/>
                  </a:cubicBezTo>
                  <a:cubicBezTo>
                    <a:pt x="13937" y="808381"/>
                    <a:pt x="0" y="774735"/>
                    <a:pt x="0" y="739652"/>
                  </a:cubicBezTo>
                  <a:lnTo>
                    <a:pt x="0" y="132279"/>
                  </a:lnTo>
                  <a:cubicBezTo>
                    <a:pt x="0" y="97197"/>
                    <a:pt x="13937" y="63551"/>
                    <a:pt x="38744" y="38744"/>
                  </a:cubicBezTo>
                  <a:cubicBezTo>
                    <a:pt x="63551" y="13937"/>
                    <a:pt x="97197" y="0"/>
                    <a:pt x="132279" y="0"/>
                  </a:cubicBezTo>
                  <a:close/>
                </a:path>
              </a:pathLst>
            </a:custGeom>
            <a:solidFill>
              <a:srgbClr val="0097B2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786141" cy="9100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2745158" y="2587227"/>
            <a:ext cx="2552928" cy="1954151"/>
          </a:xfrm>
          <a:custGeom>
            <a:avLst/>
            <a:gdLst/>
            <a:ahLst/>
            <a:cxnLst/>
            <a:rect l="l" t="t" r="r" b="b"/>
            <a:pathLst>
              <a:path w="2552928" h="1954151">
                <a:moveTo>
                  <a:pt x="0" y="0"/>
                </a:moveTo>
                <a:lnTo>
                  <a:pt x="2552929" y="0"/>
                </a:lnTo>
                <a:lnTo>
                  <a:pt x="2552929" y="1954150"/>
                </a:lnTo>
                <a:lnTo>
                  <a:pt x="0" y="195415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11" name="Group 11"/>
          <p:cNvGrpSpPr/>
          <p:nvPr/>
        </p:nvGrpSpPr>
        <p:grpSpPr>
          <a:xfrm>
            <a:off x="7474937" y="1903738"/>
            <a:ext cx="3465652" cy="3435838"/>
            <a:chOff x="0" y="0"/>
            <a:chExt cx="912764" cy="90491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912764" cy="904912"/>
            </a:xfrm>
            <a:custGeom>
              <a:avLst/>
              <a:gdLst/>
              <a:ahLst/>
              <a:cxnLst/>
              <a:rect l="l" t="t" r="r" b="b"/>
              <a:pathLst>
                <a:path w="912764" h="904912">
                  <a:moveTo>
                    <a:pt x="113929" y="0"/>
                  </a:moveTo>
                  <a:lnTo>
                    <a:pt x="798836" y="0"/>
                  </a:lnTo>
                  <a:cubicBezTo>
                    <a:pt x="861757" y="0"/>
                    <a:pt x="912764" y="51008"/>
                    <a:pt x="912764" y="113929"/>
                  </a:cubicBezTo>
                  <a:lnTo>
                    <a:pt x="912764" y="790983"/>
                  </a:lnTo>
                  <a:cubicBezTo>
                    <a:pt x="912764" y="821199"/>
                    <a:pt x="900761" y="850177"/>
                    <a:pt x="879395" y="871543"/>
                  </a:cubicBezTo>
                  <a:cubicBezTo>
                    <a:pt x="858030" y="892909"/>
                    <a:pt x="829051" y="904912"/>
                    <a:pt x="798836" y="904912"/>
                  </a:cubicBezTo>
                  <a:lnTo>
                    <a:pt x="113929" y="904912"/>
                  </a:lnTo>
                  <a:cubicBezTo>
                    <a:pt x="51008" y="904912"/>
                    <a:pt x="0" y="853904"/>
                    <a:pt x="0" y="790983"/>
                  </a:cubicBezTo>
                  <a:lnTo>
                    <a:pt x="0" y="113929"/>
                  </a:lnTo>
                  <a:cubicBezTo>
                    <a:pt x="0" y="51008"/>
                    <a:pt x="51008" y="0"/>
                    <a:pt x="113929" y="0"/>
                  </a:cubicBezTo>
                  <a:close/>
                </a:path>
              </a:pathLst>
            </a:custGeom>
            <a:solidFill>
              <a:srgbClr val="0097B2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912764" cy="9430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8314762" y="2646801"/>
            <a:ext cx="1517828" cy="1686476"/>
          </a:xfrm>
          <a:custGeom>
            <a:avLst/>
            <a:gdLst/>
            <a:ahLst/>
            <a:cxnLst/>
            <a:rect l="l" t="t" r="r" b="b"/>
            <a:pathLst>
              <a:path w="1517828" h="1686476">
                <a:moveTo>
                  <a:pt x="0" y="0"/>
                </a:moveTo>
                <a:lnTo>
                  <a:pt x="1517828" y="0"/>
                </a:lnTo>
                <a:lnTo>
                  <a:pt x="1517828" y="1686475"/>
                </a:lnTo>
                <a:lnTo>
                  <a:pt x="0" y="1686475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5" name="Freeform 15"/>
          <p:cNvSpPr/>
          <p:nvPr/>
        </p:nvSpPr>
        <p:spPr>
          <a:xfrm>
            <a:off x="7441533" y="1290571"/>
            <a:ext cx="513779" cy="513779"/>
          </a:xfrm>
          <a:custGeom>
            <a:avLst/>
            <a:gdLst/>
            <a:ahLst/>
            <a:cxnLst/>
            <a:rect l="l" t="t" r="r" b="b"/>
            <a:pathLst>
              <a:path w="513779" h="513779">
                <a:moveTo>
                  <a:pt x="0" y="0"/>
                </a:moveTo>
                <a:lnTo>
                  <a:pt x="513779" y="0"/>
                </a:lnTo>
                <a:lnTo>
                  <a:pt x="513779" y="513779"/>
                </a:lnTo>
                <a:lnTo>
                  <a:pt x="0" y="513779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16" name="Group 16"/>
          <p:cNvGrpSpPr/>
          <p:nvPr/>
        </p:nvGrpSpPr>
        <p:grpSpPr>
          <a:xfrm>
            <a:off x="12176992" y="4998662"/>
            <a:ext cx="3995057" cy="5211079"/>
            <a:chOff x="0" y="0"/>
            <a:chExt cx="1052196" cy="1372465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052196" cy="1372465"/>
            </a:xfrm>
            <a:custGeom>
              <a:avLst/>
              <a:gdLst/>
              <a:ahLst/>
              <a:cxnLst/>
              <a:rect l="l" t="t" r="r" b="b"/>
              <a:pathLst>
                <a:path w="1052196" h="1372465">
                  <a:moveTo>
                    <a:pt x="98832" y="0"/>
                  </a:moveTo>
                  <a:lnTo>
                    <a:pt x="953365" y="0"/>
                  </a:lnTo>
                  <a:cubicBezTo>
                    <a:pt x="979576" y="0"/>
                    <a:pt x="1004715" y="10413"/>
                    <a:pt x="1023249" y="28947"/>
                  </a:cubicBezTo>
                  <a:cubicBezTo>
                    <a:pt x="1041784" y="47482"/>
                    <a:pt x="1052196" y="72620"/>
                    <a:pt x="1052196" y="98832"/>
                  </a:cubicBezTo>
                  <a:lnTo>
                    <a:pt x="1052196" y="1273634"/>
                  </a:lnTo>
                  <a:cubicBezTo>
                    <a:pt x="1052196" y="1299846"/>
                    <a:pt x="1041784" y="1324984"/>
                    <a:pt x="1023249" y="1343518"/>
                  </a:cubicBezTo>
                  <a:cubicBezTo>
                    <a:pt x="1004715" y="1362053"/>
                    <a:pt x="979576" y="1372465"/>
                    <a:pt x="953365" y="1372465"/>
                  </a:cubicBezTo>
                  <a:lnTo>
                    <a:pt x="98832" y="1372465"/>
                  </a:lnTo>
                  <a:cubicBezTo>
                    <a:pt x="72620" y="1372465"/>
                    <a:pt x="47482" y="1362053"/>
                    <a:pt x="28947" y="1343518"/>
                  </a:cubicBezTo>
                  <a:cubicBezTo>
                    <a:pt x="10413" y="1324984"/>
                    <a:pt x="0" y="1299846"/>
                    <a:pt x="0" y="1273634"/>
                  </a:cubicBezTo>
                  <a:lnTo>
                    <a:pt x="0" y="98832"/>
                  </a:lnTo>
                  <a:cubicBezTo>
                    <a:pt x="0" y="72620"/>
                    <a:pt x="10413" y="47482"/>
                    <a:pt x="28947" y="28947"/>
                  </a:cubicBezTo>
                  <a:cubicBezTo>
                    <a:pt x="47482" y="10413"/>
                    <a:pt x="72620" y="0"/>
                    <a:pt x="98832" y="0"/>
                  </a:cubicBezTo>
                  <a:close/>
                </a:path>
              </a:pathLst>
            </a:custGeom>
            <a:solidFill>
              <a:srgbClr val="0097B2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1052196" cy="14105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3683081" y="6224888"/>
            <a:ext cx="3017169" cy="3587435"/>
            <a:chOff x="0" y="0"/>
            <a:chExt cx="794645" cy="944839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794645" cy="944839"/>
            </a:xfrm>
            <a:custGeom>
              <a:avLst/>
              <a:gdLst/>
              <a:ahLst/>
              <a:cxnLst/>
              <a:rect l="l" t="t" r="r" b="b"/>
              <a:pathLst>
                <a:path w="794645" h="944839">
                  <a:moveTo>
                    <a:pt x="130864" y="0"/>
                  </a:moveTo>
                  <a:lnTo>
                    <a:pt x="663782" y="0"/>
                  </a:lnTo>
                  <a:cubicBezTo>
                    <a:pt x="736056" y="0"/>
                    <a:pt x="794645" y="58590"/>
                    <a:pt x="794645" y="130864"/>
                  </a:cubicBezTo>
                  <a:lnTo>
                    <a:pt x="794645" y="813975"/>
                  </a:lnTo>
                  <a:cubicBezTo>
                    <a:pt x="794645" y="848682"/>
                    <a:pt x="780858" y="881968"/>
                    <a:pt x="756316" y="906510"/>
                  </a:cubicBezTo>
                  <a:cubicBezTo>
                    <a:pt x="731775" y="931052"/>
                    <a:pt x="698489" y="944839"/>
                    <a:pt x="663782" y="944839"/>
                  </a:cubicBezTo>
                  <a:lnTo>
                    <a:pt x="130864" y="944839"/>
                  </a:lnTo>
                  <a:cubicBezTo>
                    <a:pt x="96156" y="944839"/>
                    <a:pt x="62871" y="931052"/>
                    <a:pt x="38329" y="906510"/>
                  </a:cubicBezTo>
                  <a:cubicBezTo>
                    <a:pt x="13787" y="881968"/>
                    <a:pt x="0" y="848682"/>
                    <a:pt x="0" y="813975"/>
                  </a:cubicBezTo>
                  <a:lnTo>
                    <a:pt x="0" y="130864"/>
                  </a:lnTo>
                  <a:cubicBezTo>
                    <a:pt x="0" y="96156"/>
                    <a:pt x="13787" y="62871"/>
                    <a:pt x="38329" y="38329"/>
                  </a:cubicBezTo>
                  <a:cubicBezTo>
                    <a:pt x="62871" y="13787"/>
                    <a:pt x="96156" y="0"/>
                    <a:pt x="130864" y="0"/>
                  </a:cubicBezTo>
                  <a:close/>
                </a:path>
              </a:pathLst>
            </a:custGeom>
            <a:solidFill>
              <a:srgbClr val="0097B2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794645" cy="9829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2" name="Freeform 22"/>
          <p:cNvSpPr/>
          <p:nvPr/>
        </p:nvSpPr>
        <p:spPr>
          <a:xfrm>
            <a:off x="12634192" y="2867900"/>
            <a:ext cx="1960124" cy="1507514"/>
          </a:xfrm>
          <a:custGeom>
            <a:avLst/>
            <a:gdLst/>
            <a:ahLst/>
            <a:cxnLst/>
            <a:rect l="l" t="t" r="r" b="b"/>
            <a:pathLst>
              <a:path w="1960124" h="1507514">
                <a:moveTo>
                  <a:pt x="0" y="0"/>
                </a:moveTo>
                <a:lnTo>
                  <a:pt x="1960124" y="0"/>
                </a:lnTo>
                <a:lnTo>
                  <a:pt x="1960124" y="1507514"/>
                </a:lnTo>
                <a:lnTo>
                  <a:pt x="0" y="1507514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3" name="Freeform 23"/>
          <p:cNvSpPr/>
          <p:nvPr/>
        </p:nvSpPr>
        <p:spPr>
          <a:xfrm>
            <a:off x="3790863" y="6420530"/>
            <a:ext cx="930680" cy="661619"/>
          </a:xfrm>
          <a:custGeom>
            <a:avLst/>
            <a:gdLst/>
            <a:ahLst/>
            <a:cxnLst/>
            <a:rect l="l" t="t" r="r" b="b"/>
            <a:pathLst>
              <a:path w="930680" h="661619">
                <a:moveTo>
                  <a:pt x="0" y="0"/>
                </a:moveTo>
                <a:lnTo>
                  <a:pt x="930680" y="0"/>
                </a:lnTo>
                <a:lnTo>
                  <a:pt x="930680" y="661618"/>
                </a:lnTo>
                <a:lnTo>
                  <a:pt x="0" y="661618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b="-10231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4" name="Freeform 24"/>
          <p:cNvSpPr/>
          <p:nvPr/>
        </p:nvSpPr>
        <p:spPr>
          <a:xfrm>
            <a:off x="4156837" y="7095910"/>
            <a:ext cx="2069656" cy="1360799"/>
          </a:xfrm>
          <a:custGeom>
            <a:avLst/>
            <a:gdLst/>
            <a:ahLst/>
            <a:cxnLst/>
            <a:rect l="l" t="t" r="r" b="b"/>
            <a:pathLst>
              <a:path w="2069656" h="1360799">
                <a:moveTo>
                  <a:pt x="0" y="0"/>
                </a:moveTo>
                <a:lnTo>
                  <a:pt x="2069656" y="0"/>
                </a:lnTo>
                <a:lnTo>
                  <a:pt x="2069656" y="1360798"/>
                </a:lnTo>
                <a:lnTo>
                  <a:pt x="0" y="1360798"/>
                </a:lnTo>
                <a:lnTo>
                  <a:pt x="0" y="0"/>
                </a:lnTo>
                <a:close/>
              </a:path>
            </a:pathLst>
          </a:custGeom>
          <a:blipFill>
            <a:blip r:embed="rId21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5" name="Freeform 25"/>
          <p:cNvSpPr/>
          <p:nvPr/>
        </p:nvSpPr>
        <p:spPr>
          <a:xfrm>
            <a:off x="12554178" y="5300855"/>
            <a:ext cx="514535" cy="649069"/>
          </a:xfrm>
          <a:custGeom>
            <a:avLst/>
            <a:gdLst/>
            <a:ahLst/>
            <a:cxnLst/>
            <a:rect l="l" t="t" r="r" b="b"/>
            <a:pathLst>
              <a:path w="514535" h="649069">
                <a:moveTo>
                  <a:pt x="0" y="0"/>
                </a:moveTo>
                <a:lnTo>
                  <a:pt x="514535" y="0"/>
                </a:lnTo>
                <a:lnTo>
                  <a:pt x="514535" y="649069"/>
                </a:lnTo>
                <a:lnTo>
                  <a:pt x="0" y="649069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6" name="Freeform 26"/>
          <p:cNvSpPr/>
          <p:nvPr/>
        </p:nvSpPr>
        <p:spPr>
          <a:xfrm>
            <a:off x="12719917" y="6203924"/>
            <a:ext cx="957479" cy="1094830"/>
          </a:xfrm>
          <a:custGeom>
            <a:avLst/>
            <a:gdLst/>
            <a:ahLst/>
            <a:cxnLst/>
            <a:rect l="l" t="t" r="r" b="b"/>
            <a:pathLst>
              <a:path w="957479" h="1094830">
                <a:moveTo>
                  <a:pt x="0" y="0"/>
                </a:moveTo>
                <a:lnTo>
                  <a:pt x="957479" y="0"/>
                </a:lnTo>
                <a:lnTo>
                  <a:pt x="957479" y="1094830"/>
                </a:lnTo>
                <a:lnTo>
                  <a:pt x="0" y="1094830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7" name="Freeform 27"/>
          <p:cNvSpPr/>
          <p:nvPr/>
        </p:nvSpPr>
        <p:spPr>
          <a:xfrm>
            <a:off x="14824056" y="6203924"/>
            <a:ext cx="1094830" cy="1094830"/>
          </a:xfrm>
          <a:custGeom>
            <a:avLst/>
            <a:gdLst/>
            <a:ahLst/>
            <a:cxnLst/>
            <a:rect l="l" t="t" r="r" b="b"/>
            <a:pathLst>
              <a:path w="1094830" h="1094830">
                <a:moveTo>
                  <a:pt x="0" y="0"/>
                </a:moveTo>
                <a:lnTo>
                  <a:pt x="1094830" y="0"/>
                </a:lnTo>
                <a:lnTo>
                  <a:pt x="1094830" y="1094830"/>
                </a:lnTo>
                <a:lnTo>
                  <a:pt x="0" y="1094830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8" name="Freeform 28"/>
          <p:cNvSpPr/>
          <p:nvPr/>
        </p:nvSpPr>
        <p:spPr>
          <a:xfrm>
            <a:off x="13333216" y="8303897"/>
            <a:ext cx="1490840" cy="1236042"/>
          </a:xfrm>
          <a:custGeom>
            <a:avLst/>
            <a:gdLst/>
            <a:ahLst/>
            <a:cxnLst/>
            <a:rect l="l" t="t" r="r" b="b"/>
            <a:pathLst>
              <a:path w="1490840" h="1236042">
                <a:moveTo>
                  <a:pt x="0" y="0"/>
                </a:moveTo>
                <a:lnTo>
                  <a:pt x="1490840" y="0"/>
                </a:lnTo>
                <a:lnTo>
                  <a:pt x="1490840" y="1236041"/>
                </a:lnTo>
                <a:lnTo>
                  <a:pt x="0" y="1236041"/>
                </a:lnTo>
                <a:lnTo>
                  <a:pt x="0" y="0"/>
                </a:lnTo>
                <a:close/>
              </a:path>
            </a:pathLst>
          </a:custGeom>
          <a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9" name="TextBox 29"/>
          <p:cNvSpPr txBox="1"/>
          <p:nvPr/>
        </p:nvSpPr>
        <p:spPr>
          <a:xfrm>
            <a:off x="3078852" y="1990638"/>
            <a:ext cx="1757660" cy="755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06"/>
              </a:lnSpc>
              <a:spcBef>
                <a:spcPct val="0"/>
              </a:spcBef>
            </a:pPr>
            <a:r>
              <a:rPr lang="en-US" sz="4361" dirty="0">
                <a:solidFill>
                  <a:srgbClr val="000000"/>
                </a:solidFill>
                <a:latin typeface="Handy Casual"/>
                <a:ea typeface="Handy Casual"/>
                <a:cs typeface="Handy Casual"/>
                <a:sym typeface="Handy Casual"/>
              </a:rPr>
              <a:t>FRONTEND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3361747" y="4513277"/>
            <a:ext cx="1317947" cy="6302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63"/>
              </a:lnSpc>
              <a:spcBef>
                <a:spcPct val="0"/>
              </a:spcBef>
            </a:pPr>
            <a:r>
              <a:rPr lang="en-US" sz="3688">
                <a:solidFill>
                  <a:srgbClr val="000000"/>
                </a:solidFill>
                <a:latin typeface="Handy Casual"/>
                <a:ea typeface="Handy Casual"/>
                <a:cs typeface="Handy Casual"/>
                <a:sym typeface="Handy Casual"/>
              </a:rPr>
              <a:t>Web App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8187236" y="1880624"/>
            <a:ext cx="1772880" cy="7794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86"/>
              </a:lnSpc>
              <a:spcBef>
                <a:spcPct val="0"/>
              </a:spcBef>
            </a:pPr>
            <a:r>
              <a:rPr lang="en-US" sz="4561" dirty="0">
                <a:solidFill>
                  <a:srgbClr val="000000"/>
                </a:solidFill>
                <a:latin typeface="Handy Casual"/>
                <a:ea typeface="Handy Casual"/>
                <a:cs typeface="Handy Casual"/>
                <a:sym typeface="Handy Casual"/>
              </a:rPr>
              <a:t>API LAYER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4721543" y="6316383"/>
            <a:ext cx="1583234" cy="7795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83"/>
              </a:lnSpc>
              <a:spcBef>
                <a:spcPct val="0"/>
              </a:spcBef>
            </a:pPr>
            <a:r>
              <a:rPr lang="en-US" sz="4559" dirty="0">
                <a:solidFill>
                  <a:srgbClr val="000000"/>
                </a:solidFill>
                <a:latin typeface="Handy Casual"/>
                <a:ea typeface="Handy Casual"/>
                <a:cs typeface="Handy Casual"/>
                <a:sym typeface="Handy Casual"/>
              </a:rPr>
              <a:t>BACKEND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4156837" y="8394270"/>
            <a:ext cx="2186732" cy="12779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63"/>
              </a:lnSpc>
            </a:pPr>
            <a:r>
              <a:rPr lang="en-US" sz="3688" dirty="0">
                <a:solidFill>
                  <a:srgbClr val="000000"/>
                </a:solidFill>
                <a:latin typeface="Handy Casual"/>
                <a:ea typeface="Handy Casual"/>
                <a:cs typeface="Handy Casual"/>
                <a:sym typeface="Handy Casual"/>
              </a:rPr>
              <a:t>Match-making</a:t>
            </a:r>
          </a:p>
          <a:p>
            <a:pPr algn="ctr">
              <a:lnSpc>
                <a:spcPts val="5163"/>
              </a:lnSpc>
              <a:spcBef>
                <a:spcPct val="0"/>
              </a:spcBef>
            </a:pPr>
            <a:r>
              <a:rPr lang="en-US" sz="3688" dirty="0">
                <a:solidFill>
                  <a:srgbClr val="000000"/>
                </a:solidFill>
                <a:latin typeface="Handy Casual"/>
                <a:ea typeface="Handy Casual"/>
                <a:cs typeface="Handy Casual"/>
                <a:sym typeface="Handy Casual"/>
              </a:rPr>
              <a:t>Algorithm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7740625" y="4276364"/>
            <a:ext cx="2806750" cy="7222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63"/>
              </a:lnSpc>
              <a:spcBef>
                <a:spcPct val="0"/>
              </a:spcBef>
            </a:pPr>
            <a:r>
              <a:rPr lang="en-US" sz="4188" dirty="0">
                <a:solidFill>
                  <a:srgbClr val="000000"/>
                </a:solidFill>
                <a:latin typeface="Handy Casual"/>
                <a:ea typeface="Handy Casual"/>
                <a:cs typeface="Handy Casual"/>
                <a:sym typeface="Handy Casual"/>
              </a:rPr>
              <a:t>API Management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2368117" y="2384422"/>
            <a:ext cx="2618556" cy="4834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2"/>
              </a:lnSpc>
            </a:pPr>
            <a:r>
              <a:rPr lang="en-US" sz="4724" dirty="0">
                <a:solidFill>
                  <a:srgbClr val="000000"/>
                </a:solidFill>
                <a:latin typeface="Handy Casual"/>
                <a:ea typeface="Handy Casual"/>
                <a:cs typeface="Handy Casual"/>
                <a:sym typeface="Handy Casual"/>
              </a:rPr>
              <a:t>Cloud Hosting</a:t>
            </a:r>
          </a:p>
        </p:txBody>
      </p:sp>
      <p:sp>
        <p:nvSpPr>
          <p:cNvPr id="36" name="AutoShape 36"/>
          <p:cNvSpPr/>
          <p:nvPr/>
        </p:nvSpPr>
        <p:spPr>
          <a:xfrm>
            <a:off x="5513160" y="3621657"/>
            <a:ext cx="1961777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IN"/>
          </a:p>
        </p:txBody>
      </p:sp>
      <p:sp>
        <p:nvSpPr>
          <p:cNvPr id="37" name="AutoShape 37"/>
          <p:cNvSpPr/>
          <p:nvPr/>
        </p:nvSpPr>
        <p:spPr>
          <a:xfrm>
            <a:off x="10940589" y="3621657"/>
            <a:ext cx="1693603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IN"/>
          </a:p>
        </p:txBody>
      </p:sp>
      <p:sp>
        <p:nvSpPr>
          <p:cNvPr id="40" name="TextBox 40"/>
          <p:cNvSpPr txBox="1"/>
          <p:nvPr/>
        </p:nvSpPr>
        <p:spPr>
          <a:xfrm>
            <a:off x="13146110" y="5215130"/>
            <a:ext cx="2758901" cy="7794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86"/>
              </a:lnSpc>
              <a:spcBef>
                <a:spcPct val="0"/>
              </a:spcBef>
            </a:pPr>
            <a:r>
              <a:rPr lang="en-US" sz="4561" spc="-118" dirty="0">
                <a:solidFill>
                  <a:srgbClr val="000000"/>
                </a:solidFill>
                <a:latin typeface="Handy Casual"/>
                <a:ea typeface="Handy Casual"/>
                <a:cs typeface="Handy Casual"/>
                <a:sym typeface="Handy Casual"/>
              </a:rPr>
              <a:t>DATABASE LAYER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12685141" y="7222554"/>
            <a:ext cx="1216819" cy="10695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63"/>
              </a:lnSpc>
            </a:pPr>
            <a:r>
              <a:rPr lang="en-US" sz="3688">
                <a:solidFill>
                  <a:srgbClr val="000000"/>
                </a:solidFill>
                <a:latin typeface="Handy Casual"/>
                <a:ea typeface="Handy Casual"/>
                <a:cs typeface="Handy Casual"/>
                <a:sym typeface="Handy Casual"/>
              </a:rPr>
              <a:t>Student</a:t>
            </a:r>
          </a:p>
          <a:p>
            <a:pPr algn="ctr">
              <a:lnSpc>
                <a:spcPts val="1844"/>
              </a:lnSpc>
            </a:pPr>
            <a:r>
              <a:rPr lang="en-US" sz="3688">
                <a:solidFill>
                  <a:srgbClr val="000000"/>
                </a:solidFill>
                <a:latin typeface="Handy Casual"/>
                <a:ea typeface="Handy Casual"/>
                <a:cs typeface="Handy Casual"/>
                <a:sym typeface="Handy Casual"/>
              </a:rPr>
              <a:t>data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14690731" y="7222554"/>
            <a:ext cx="1361480" cy="10695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63"/>
              </a:lnSpc>
            </a:pPr>
            <a:r>
              <a:rPr lang="en-US" sz="3688">
                <a:solidFill>
                  <a:srgbClr val="000000"/>
                </a:solidFill>
                <a:latin typeface="Handy Casual"/>
                <a:ea typeface="Handy Casual"/>
                <a:cs typeface="Handy Casual"/>
                <a:sym typeface="Handy Casual"/>
              </a:rPr>
              <a:t>Company</a:t>
            </a:r>
          </a:p>
          <a:p>
            <a:pPr algn="ctr">
              <a:lnSpc>
                <a:spcPts val="1844"/>
              </a:lnSpc>
            </a:pPr>
            <a:r>
              <a:rPr lang="en-US" sz="3688">
                <a:solidFill>
                  <a:srgbClr val="000000"/>
                </a:solidFill>
                <a:latin typeface="Handy Casual"/>
                <a:ea typeface="Handy Casual"/>
                <a:cs typeface="Handy Casual"/>
                <a:sym typeface="Handy Casual"/>
              </a:rPr>
              <a:t>data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13303397" y="9459111"/>
            <a:ext cx="1742331" cy="6302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63"/>
              </a:lnSpc>
            </a:pPr>
            <a:r>
              <a:rPr lang="en-US" sz="3688">
                <a:solidFill>
                  <a:srgbClr val="000000"/>
                </a:solidFill>
                <a:latin typeface="Handy Casual"/>
                <a:ea typeface="Handy Casual"/>
                <a:cs typeface="Handy Casual"/>
                <a:sym typeface="Handy Casual"/>
              </a:rPr>
              <a:t>Match data</a:t>
            </a:r>
          </a:p>
        </p:txBody>
      </p:sp>
      <p:sp>
        <p:nvSpPr>
          <p:cNvPr id="44" name="Freeform 44"/>
          <p:cNvSpPr/>
          <p:nvPr/>
        </p:nvSpPr>
        <p:spPr>
          <a:xfrm flipV="1">
            <a:off x="7955312" y="9252642"/>
            <a:ext cx="1996345" cy="1034358"/>
          </a:xfrm>
          <a:custGeom>
            <a:avLst/>
            <a:gdLst/>
            <a:ahLst/>
            <a:cxnLst/>
            <a:rect l="l" t="t" r="r" b="b"/>
            <a:pathLst>
              <a:path w="1996345" h="1034358">
                <a:moveTo>
                  <a:pt x="0" y="1034358"/>
                </a:moveTo>
                <a:lnTo>
                  <a:pt x="1996345" y="1034358"/>
                </a:lnTo>
                <a:lnTo>
                  <a:pt x="1996345" y="0"/>
                </a:lnTo>
                <a:lnTo>
                  <a:pt x="0" y="0"/>
                </a:lnTo>
                <a:lnTo>
                  <a:pt x="0" y="1034358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t="-107809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IN"/>
          </a:p>
        </p:txBody>
      </p:sp>
      <p:sp>
        <p:nvSpPr>
          <p:cNvPr id="45" name="Freeform 45"/>
          <p:cNvSpPr/>
          <p:nvPr/>
        </p:nvSpPr>
        <p:spPr>
          <a:xfrm rot="-5400000">
            <a:off x="16797197" y="3019732"/>
            <a:ext cx="2040993" cy="940613"/>
          </a:xfrm>
          <a:custGeom>
            <a:avLst/>
            <a:gdLst/>
            <a:ahLst/>
            <a:cxnLst/>
            <a:rect l="l" t="t" r="r" b="b"/>
            <a:pathLst>
              <a:path w="2040993" h="940613">
                <a:moveTo>
                  <a:pt x="0" y="0"/>
                </a:moveTo>
                <a:lnTo>
                  <a:pt x="2040993" y="0"/>
                </a:lnTo>
                <a:lnTo>
                  <a:pt x="2040993" y="940613"/>
                </a:lnTo>
                <a:lnTo>
                  <a:pt x="0" y="940613"/>
                </a:lnTo>
                <a:lnTo>
                  <a:pt x="0" y="0"/>
                </a:lnTo>
                <a:close/>
              </a:path>
            </a:pathLst>
          </a:custGeom>
          <a:blipFill>
            <a:blip r:embed="rId30">
              <a:extLs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 l="-63132" r="-24625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6" name="TextBox 46"/>
          <p:cNvSpPr txBox="1"/>
          <p:nvPr/>
        </p:nvSpPr>
        <p:spPr>
          <a:xfrm>
            <a:off x="3574966" y="14904"/>
            <a:ext cx="10902951" cy="1584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966"/>
              </a:lnSpc>
              <a:spcBef>
                <a:spcPct val="0"/>
              </a:spcBef>
            </a:pPr>
            <a:r>
              <a:rPr lang="en-US" sz="9261" b="1" dirty="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DEMONSTRATION</a:t>
            </a:r>
          </a:p>
        </p:txBody>
      </p:sp>
      <p:cxnSp>
        <p:nvCxnSpPr>
          <p:cNvPr id="70" name="Connector: Elbow 69">
            <a:extLst>
              <a:ext uri="{FF2B5EF4-FFF2-40B4-BE49-F238E27FC236}">
                <a16:creationId xmlns:a16="http://schemas.microsoft.com/office/drawing/2014/main" id="{A4A4A73A-2153-4F62-93A0-174B61C2E51F}"/>
              </a:ext>
            </a:extLst>
          </p:cNvPr>
          <p:cNvCxnSpPr>
            <a:cxnSpLocks/>
          </p:cNvCxnSpPr>
          <p:nvPr/>
        </p:nvCxnSpPr>
        <p:spPr>
          <a:xfrm rot="5400000">
            <a:off x="6351559" y="5636070"/>
            <a:ext cx="2435484" cy="1765054"/>
          </a:xfrm>
          <a:prstGeom prst="bentConnector3">
            <a:avLst>
              <a:gd name="adj1" fmla="val 99864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Connector: Elbow 78">
            <a:extLst>
              <a:ext uri="{FF2B5EF4-FFF2-40B4-BE49-F238E27FC236}">
                <a16:creationId xmlns:a16="http://schemas.microsoft.com/office/drawing/2014/main" id="{A1CC0F42-E6CD-4FB5-A7CF-DDD5512D6C5F}"/>
              </a:ext>
            </a:extLst>
          </p:cNvPr>
          <p:cNvCxnSpPr>
            <a:cxnSpLocks/>
          </p:cNvCxnSpPr>
          <p:nvPr/>
        </p:nvCxnSpPr>
        <p:spPr>
          <a:xfrm rot="16200000" flipH="1">
            <a:off x="10260152" y="5454449"/>
            <a:ext cx="2008598" cy="1825079"/>
          </a:xfrm>
          <a:prstGeom prst="bentConnector3">
            <a:avLst>
              <a:gd name="adj1" fmla="val 99792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871961BC-9D75-4EA6-8BBF-589A2965F668}"/>
              </a:ext>
            </a:extLst>
          </p:cNvPr>
          <p:cNvCxnSpPr>
            <a:cxnSpLocks/>
          </p:cNvCxnSpPr>
          <p:nvPr/>
        </p:nvCxnSpPr>
        <p:spPr>
          <a:xfrm>
            <a:off x="6686774" y="8724900"/>
            <a:ext cx="549021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rism isInverted="1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3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  <p:bldP spid="31" grpId="0"/>
      <p:bldP spid="32" grpId="0"/>
      <p:bldP spid="33" grpId="0"/>
      <p:bldP spid="34" grpId="0"/>
      <p:bldP spid="35" grpId="0"/>
      <p:bldP spid="40" grpId="0"/>
      <p:bldP spid="41" grpId="0"/>
      <p:bldP spid="42" grpId="0"/>
      <p:bldP spid="4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 rot="-5282649">
            <a:off x="753178" y="3852356"/>
            <a:ext cx="7567145" cy="2582288"/>
          </a:xfrm>
          <a:custGeom>
            <a:avLst/>
            <a:gdLst/>
            <a:ahLst/>
            <a:cxnLst/>
            <a:rect l="l" t="t" r="r" b="b"/>
            <a:pathLst>
              <a:path w="7567145" h="2582288">
                <a:moveTo>
                  <a:pt x="0" y="0"/>
                </a:moveTo>
                <a:lnTo>
                  <a:pt x="7567144" y="0"/>
                </a:lnTo>
                <a:lnTo>
                  <a:pt x="7567144" y="2582288"/>
                </a:lnTo>
                <a:lnTo>
                  <a:pt x="0" y="258228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1780231" y="2037564"/>
            <a:ext cx="5513037" cy="6211873"/>
          </a:xfrm>
          <a:custGeom>
            <a:avLst/>
            <a:gdLst/>
            <a:ahLst/>
            <a:cxnLst/>
            <a:rect l="l" t="t" r="r" b="b"/>
            <a:pathLst>
              <a:path w="5513037" h="6211873">
                <a:moveTo>
                  <a:pt x="0" y="0"/>
                </a:moveTo>
                <a:lnTo>
                  <a:pt x="5513038" y="0"/>
                </a:lnTo>
                <a:lnTo>
                  <a:pt x="5513038" y="6211872"/>
                </a:lnTo>
                <a:lnTo>
                  <a:pt x="0" y="621187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TextBox 5"/>
          <p:cNvSpPr txBox="1"/>
          <p:nvPr/>
        </p:nvSpPr>
        <p:spPr>
          <a:xfrm>
            <a:off x="7864970" y="272221"/>
            <a:ext cx="7848753" cy="2282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730"/>
              </a:lnSpc>
            </a:pPr>
            <a:r>
              <a:rPr lang="en-US" sz="9000" b="1" dirty="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OUR FUTURE GOALS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503647" y="2676821"/>
            <a:ext cx="10372028" cy="70586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0596" lvl="1" indent="-320298" algn="l">
              <a:lnSpc>
                <a:spcPts val="4005"/>
              </a:lnSpc>
              <a:buFont typeface="Arial"/>
              <a:buChar char="•"/>
            </a:pPr>
            <a:r>
              <a:rPr lang="en-US" sz="2967" b="1" spc="178" dirty="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Extend the platform to include international opportunities, connecting students with global companies.</a:t>
            </a:r>
          </a:p>
          <a:p>
            <a:pPr marL="640596" lvl="1" indent="-320298" algn="l">
              <a:lnSpc>
                <a:spcPts val="4005"/>
              </a:lnSpc>
              <a:buFont typeface="Arial"/>
              <a:buChar char="•"/>
            </a:pPr>
            <a:r>
              <a:rPr lang="en-US" sz="2967" b="1" spc="178" dirty="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Partner with educational platforms to offer skill-building resources that help students prepare for their desired internships.</a:t>
            </a:r>
          </a:p>
          <a:p>
            <a:pPr marL="640596" lvl="1" indent="-320298" algn="l">
              <a:lnSpc>
                <a:spcPts val="4005"/>
              </a:lnSpc>
              <a:buFont typeface="Arial"/>
              <a:buChar char="•"/>
            </a:pPr>
            <a:r>
              <a:rPr lang="en-US" sz="2967" b="1" spc="178" dirty="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Add a feature for students to connect, share experiences, and collaborate, fostering a supportive internship community.</a:t>
            </a:r>
          </a:p>
          <a:p>
            <a:pPr marL="640596" lvl="1" indent="-320298" algn="l">
              <a:lnSpc>
                <a:spcPts val="4005"/>
              </a:lnSpc>
              <a:buFont typeface="Arial"/>
              <a:buChar char="•"/>
            </a:pPr>
            <a:r>
              <a:rPr lang="en-US" sz="2967" b="1" spc="178" dirty="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Build a user-friendly mobile application for on-the-go access to opportunities and updates.</a:t>
            </a:r>
          </a:p>
          <a:p>
            <a:pPr marL="640596" lvl="1" indent="-320298" algn="l">
              <a:lnSpc>
                <a:spcPts val="4005"/>
              </a:lnSpc>
              <a:buFont typeface="Arial"/>
              <a:buChar char="•"/>
            </a:pPr>
            <a:r>
              <a:rPr lang="en-US" sz="2967" b="1" spc="178" dirty="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Introduce funding programs to support students in unpaid internships, reducing financial barriers.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flip dir="r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12170967" y="2233742"/>
            <a:ext cx="4208573" cy="4247184"/>
          </a:xfrm>
          <a:custGeom>
            <a:avLst/>
            <a:gdLst/>
            <a:ahLst/>
            <a:cxnLst/>
            <a:rect l="l" t="t" r="r" b="b"/>
            <a:pathLst>
              <a:path w="4208573" h="4247184">
                <a:moveTo>
                  <a:pt x="0" y="0"/>
                </a:moveTo>
                <a:lnTo>
                  <a:pt x="4208573" y="0"/>
                </a:lnTo>
                <a:lnTo>
                  <a:pt x="4208573" y="4247184"/>
                </a:lnTo>
                <a:lnTo>
                  <a:pt x="0" y="42471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10256115" y="3086100"/>
            <a:ext cx="6486455" cy="5660906"/>
          </a:xfrm>
          <a:custGeom>
            <a:avLst/>
            <a:gdLst/>
            <a:ahLst/>
            <a:cxnLst/>
            <a:rect l="l" t="t" r="r" b="b"/>
            <a:pathLst>
              <a:path w="6486455" h="5660906">
                <a:moveTo>
                  <a:pt x="0" y="0"/>
                </a:moveTo>
                <a:lnTo>
                  <a:pt x="6486455" y="0"/>
                </a:lnTo>
                <a:lnTo>
                  <a:pt x="6486455" y="5660906"/>
                </a:lnTo>
                <a:lnTo>
                  <a:pt x="0" y="566090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TextBox 5"/>
          <p:cNvSpPr txBox="1"/>
          <p:nvPr/>
        </p:nvSpPr>
        <p:spPr>
          <a:xfrm>
            <a:off x="1504950" y="2859405"/>
            <a:ext cx="8751165" cy="1177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730"/>
              </a:lnSpc>
            </a:pPr>
            <a:r>
              <a:rPr lang="en-US" sz="9000" b="1" dirty="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Conclusion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177480" y="4664642"/>
            <a:ext cx="8681821" cy="25990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70"/>
              </a:lnSpc>
            </a:pPr>
            <a:r>
              <a:rPr lang="en-US" sz="4196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"Finding the right internship shouldn't be a hassle. Our platform unites opportunities, saves time, and removes fees—empowering students to focus on their growth."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rism isContent="1" isInverted="1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8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0" y="8103896"/>
            <a:ext cx="3104633" cy="2183104"/>
          </a:xfrm>
          <a:custGeom>
            <a:avLst/>
            <a:gdLst/>
            <a:ahLst/>
            <a:cxnLst/>
            <a:rect l="l" t="t" r="r" b="b"/>
            <a:pathLst>
              <a:path w="3104633" h="2183104">
                <a:moveTo>
                  <a:pt x="0" y="0"/>
                </a:moveTo>
                <a:lnTo>
                  <a:pt x="3104633" y="0"/>
                </a:lnTo>
                <a:lnTo>
                  <a:pt x="3104633" y="2183104"/>
                </a:lnTo>
                <a:lnTo>
                  <a:pt x="0" y="218310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57826" b="-53186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6030709" y="9258300"/>
            <a:ext cx="3059829" cy="751049"/>
          </a:xfrm>
          <a:custGeom>
            <a:avLst/>
            <a:gdLst/>
            <a:ahLst/>
            <a:cxnLst/>
            <a:rect l="l" t="t" r="r" b="b"/>
            <a:pathLst>
              <a:path w="3059829" h="751049">
                <a:moveTo>
                  <a:pt x="0" y="0"/>
                </a:moveTo>
                <a:lnTo>
                  <a:pt x="3059829" y="0"/>
                </a:lnTo>
                <a:lnTo>
                  <a:pt x="3059829" y="751049"/>
                </a:lnTo>
                <a:lnTo>
                  <a:pt x="0" y="75104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>
            <a:off x="14439832" y="7946065"/>
            <a:ext cx="3848168" cy="2340935"/>
          </a:xfrm>
          <a:custGeom>
            <a:avLst/>
            <a:gdLst/>
            <a:ahLst/>
            <a:cxnLst/>
            <a:rect l="l" t="t" r="r" b="b"/>
            <a:pathLst>
              <a:path w="3848168" h="2340935">
                <a:moveTo>
                  <a:pt x="0" y="0"/>
                </a:moveTo>
                <a:lnTo>
                  <a:pt x="3848168" y="0"/>
                </a:lnTo>
                <a:lnTo>
                  <a:pt x="3848168" y="2340935"/>
                </a:lnTo>
                <a:lnTo>
                  <a:pt x="0" y="234093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r="-19597" b="-54577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>
            <a:off x="0" y="0"/>
            <a:ext cx="4332063" cy="1878351"/>
          </a:xfrm>
          <a:custGeom>
            <a:avLst/>
            <a:gdLst/>
            <a:ahLst/>
            <a:cxnLst/>
            <a:rect l="l" t="t" r="r" b="b"/>
            <a:pathLst>
              <a:path w="4332063" h="1878351">
                <a:moveTo>
                  <a:pt x="0" y="0"/>
                </a:moveTo>
                <a:lnTo>
                  <a:pt x="4332063" y="0"/>
                </a:lnTo>
                <a:lnTo>
                  <a:pt x="4332063" y="1878351"/>
                </a:lnTo>
                <a:lnTo>
                  <a:pt x="0" y="187835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-13108" t="-63366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IN"/>
          </a:p>
        </p:txBody>
      </p:sp>
      <p:sp>
        <p:nvSpPr>
          <p:cNvPr id="7" name="Freeform 7"/>
          <p:cNvSpPr/>
          <p:nvPr/>
        </p:nvSpPr>
        <p:spPr>
          <a:xfrm>
            <a:off x="12834994" y="0"/>
            <a:ext cx="4292424" cy="2496082"/>
          </a:xfrm>
          <a:custGeom>
            <a:avLst/>
            <a:gdLst/>
            <a:ahLst/>
            <a:cxnLst/>
            <a:rect l="l" t="t" r="r" b="b"/>
            <a:pathLst>
              <a:path w="4292424" h="2496082">
                <a:moveTo>
                  <a:pt x="0" y="0"/>
                </a:moveTo>
                <a:lnTo>
                  <a:pt x="4292424" y="0"/>
                </a:lnTo>
                <a:lnTo>
                  <a:pt x="4292424" y="2496082"/>
                </a:lnTo>
                <a:lnTo>
                  <a:pt x="0" y="249608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t="-55082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IN"/>
          </a:p>
        </p:txBody>
      </p:sp>
      <p:sp>
        <p:nvSpPr>
          <p:cNvPr id="8" name="Freeform 8"/>
          <p:cNvSpPr/>
          <p:nvPr/>
        </p:nvSpPr>
        <p:spPr>
          <a:xfrm>
            <a:off x="10138935" y="9378733"/>
            <a:ext cx="4076270" cy="908267"/>
          </a:xfrm>
          <a:custGeom>
            <a:avLst/>
            <a:gdLst/>
            <a:ahLst/>
            <a:cxnLst/>
            <a:rect l="l" t="t" r="r" b="b"/>
            <a:pathLst>
              <a:path w="4076270" h="908267">
                <a:moveTo>
                  <a:pt x="0" y="0"/>
                </a:moveTo>
                <a:lnTo>
                  <a:pt x="4076270" y="0"/>
                </a:lnTo>
                <a:lnTo>
                  <a:pt x="4076270" y="908267"/>
                </a:lnTo>
                <a:lnTo>
                  <a:pt x="0" y="908267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b="-215279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IN"/>
          </a:p>
        </p:txBody>
      </p:sp>
      <p:sp>
        <p:nvSpPr>
          <p:cNvPr id="9" name="Freeform 9"/>
          <p:cNvSpPr/>
          <p:nvPr/>
        </p:nvSpPr>
        <p:spPr>
          <a:xfrm>
            <a:off x="7827378" y="0"/>
            <a:ext cx="5493058" cy="2328521"/>
          </a:xfrm>
          <a:custGeom>
            <a:avLst/>
            <a:gdLst/>
            <a:ahLst/>
            <a:cxnLst/>
            <a:rect l="l" t="t" r="r" b="b"/>
            <a:pathLst>
              <a:path w="5493058" h="2328521">
                <a:moveTo>
                  <a:pt x="0" y="0"/>
                </a:moveTo>
                <a:lnTo>
                  <a:pt x="5493058" y="0"/>
                </a:lnTo>
                <a:lnTo>
                  <a:pt x="5493058" y="2328521"/>
                </a:lnTo>
                <a:lnTo>
                  <a:pt x="0" y="2328521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t="-76713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IN"/>
          </a:p>
        </p:txBody>
      </p:sp>
      <p:sp>
        <p:nvSpPr>
          <p:cNvPr id="10" name="Freeform 10"/>
          <p:cNvSpPr/>
          <p:nvPr/>
        </p:nvSpPr>
        <p:spPr>
          <a:xfrm rot="5400000">
            <a:off x="-1734092" y="3996434"/>
            <a:ext cx="4896097" cy="1427912"/>
          </a:xfrm>
          <a:custGeom>
            <a:avLst/>
            <a:gdLst/>
            <a:ahLst/>
            <a:cxnLst/>
            <a:rect l="l" t="t" r="r" b="b"/>
            <a:pathLst>
              <a:path w="4896097" h="1427912">
                <a:moveTo>
                  <a:pt x="0" y="0"/>
                </a:moveTo>
                <a:lnTo>
                  <a:pt x="4896096" y="0"/>
                </a:lnTo>
                <a:lnTo>
                  <a:pt x="4896096" y="1427912"/>
                </a:lnTo>
                <a:lnTo>
                  <a:pt x="0" y="1427912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b="-91587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IN"/>
          </a:p>
        </p:txBody>
      </p:sp>
      <p:sp>
        <p:nvSpPr>
          <p:cNvPr id="11" name="Freeform 11"/>
          <p:cNvSpPr/>
          <p:nvPr/>
        </p:nvSpPr>
        <p:spPr>
          <a:xfrm>
            <a:off x="5157569" y="0"/>
            <a:ext cx="2892762" cy="1588773"/>
          </a:xfrm>
          <a:custGeom>
            <a:avLst/>
            <a:gdLst/>
            <a:ahLst/>
            <a:cxnLst/>
            <a:rect l="l" t="t" r="r" b="b"/>
            <a:pathLst>
              <a:path w="2892762" h="1588773">
                <a:moveTo>
                  <a:pt x="0" y="0"/>
                </a:moveTo>
                <a:lnTo>
                  <a:pt x="2892761" y="0"/>
                </a:lnTo>
                <a:lnTo>
                  <a:pt x="2892761" y="1588773"/>
                </a:lnTo>
                <a:lnTo>
                  <a:pt x="0" y="1588773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t="-83745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IN"/>
          </a:p>
        </p:txBody>
      </p:sp>
      <p:sp>
        <p:nvSpPr>
          <p:cNvPr id="12" name="Freeform 12"/>
          <p:cNvSpPr/>
          <p:nvPr/>
        </p:nvSpPr>
        <p:spPr>
          <a:xfrm>
            <a:off x="17259300" y="2262342"/>
            <a:ext cx="1040656" cy="3540083"/>
          </a:xfrm>
          <a:custGeom>
            <a:avLst/>
            <a:gdLst/>
            <a:ahLst/>
            <a:cxnLst/>
            <a:rect l="l" t="t" r="r" b="b"/>
            <a:pathLst>
              <a:path w="1040656" h="3540083">
                <a:moveTo>
                  <a:pt x="0" y="0"/>
                </a:moveTo>
                <a:lnTo>
                  <a:pt x="1040656" y="0"/>
                </a:lnTo>
                <a:lnTo>
                  <a:pt x="1040656" y="3540083"/>
                </a:lnTo>
                <a:lnTo>
                  <a:pt x="0" y="3540083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r="-243585" b="-1001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IN"/>
          </a:p>
        </p:txBody>
      </p:sp>
      <p:sp>
        <p:nvSpPr>
          <p:cNvPr id="13" name="Freeform 13"/>
          <p:cNvSpPr/>
          <p:nvPr/>
        </p:nvSpPr>
        <p:spPr>
          <a:xfrm>
            <a:off x="2570549" y="8983016"/>
            <a:ext cx="2587020" cy="1303984"/>
          </a:xfrm>
          <a:custGeom>
            <a:avLst/>
            <a:gdLst/>
            <a:ahLst/>
            <a:cxnLst/>
            <a:rect l="l" t="t" r="r" b="b"/>
            <a:pathLst>
              <a:path w="2587020" h="1303984">
                <a:moveTo>
                  <a:pt x="0" y="0"/>
                </a:moveTo>
                <a:lnTo>
                  <a:pt x="2587020" y="0"/>
                </a:lnTo>
                <a:lnTo>
                  <a:pt x="2587020" y="1303984"/>
                </a:lnTo>
                <a:lnTo>
                  <a:pt x="0" y="1303984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 b="-83017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IN"/>
          </a:p>
        </p:txBody>
      </p:sp>
      <p:sp>
        <p:nvSpPr>
          <p:cNvPr id="14" name="Freeform 14"/>
          <p:cNvSpPr/>
          <p:nvPr/>
        </p:nvSpPr>
        <p:spPr>
          <a:xfrm rot="-5516314">
            <a:off x="16245046" y="7159636"/>
            <a:ext cx="3382987" cy="763571"/>
          </a:xfrm>
          <a:custGeom>
            <a:avLst/>
            <a:gdLst/>
            <a:ahLst/>
            <a:cxnLst/>
            <a:rect l="l" t="t" r="r" b="b"/>
            <a:pathLst>
              <a:path w="3382987" h="763571">
                <a:moveTo>
                  <a:pt x="0" y="0"/>
                </a:moveTo>
                <a:lnTo>
                  <a:pt x="3382987" y="0"/>
                </a:lnTo>
                <a:lnTo>
                  <a:pt x="3382987" y="763571"/>
                </a:lnTo>
                <a:lnTo>
                  <a:pt x="0" y="763571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 b="-51190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IN"/>
          </a:p>
        </p:txBody>
      </p:sp>
      <p:sp>
        <p:nvSpPr>
          <p:cNvPr id="15" name="Freeform 15"/>
          <p:cNvSpPr/>
          <p:nvPr/>
        </p:nvSpPr>
        <p:spPr>
          <a:xfrm>
            <a:off x="17009023" y="0"/>
            <a:ext cx="1342572" cy="2657536"/>
          </a:xfrm>
          <a:custGeom>
            <a:avLst/>
            <a:gdLst/>
            <a:ahLst/>
            <a:cxnLst/>
            <a:rect l="l" t="t" r="r" b="b"/>
            <a:pathLst>
              <a:path w="1342572" h="2657536">
                <a:moveTo>
                  <a:pt x="0" y="0"/>
                </a:moveTo>
                <a:lnTo>
                  <a:pt x="1342572" y="0"/>
                </a:lnTo>
                <a:lnTo>
                  <a:pt x="1342572" y="2657536"/>
                </a:lnTo>
                <a:lnTo>
                  <a:pt x="0" y="2657536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 t="-25781" r="-131236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IN"/>
          </a:p>
        </p:txBody>
      </p:sp>
      <p:sp>
        <p:nvSpPr>
          <p:cNvPr id="16" name="Freeform 16"/>
          <p:cNvSpPr/>
          <p:nvPr/>
        </p:nvSpPr>
        <p:spPr>
          <a:xfrm>
            <a:off x="1876728" y="2657536"/>
            <a:ext cx="3080957" cy="4114800"/>
          </a:xfrm>
          <a:custGeom>
            <a:avLst/>
            <a:gdLst/>
            <a:ahLst/>
            <a:cxnLst/>
            <a:rect l="l" t="t" r="r" b="b"/>
            <a:pathLst>
              <a:path w="3080957" h="4114800">
                <a:moveTo>
                  <a:pt x="0" y="0"/>
                </a:moveTo>
                <a:lnTo>
                  <a:pt x="3080957" y="0"/>
                </a:lnTo>
                <a:lnTo>
                  <a:pt x="308095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7" name="TextBox 17"/>
          <p:cNvSpPr txBox="1"/>
          <p:nvPr/>
        </p:nvSpPr>
        <p:spPr>
          <a:xfrm>
            <a:off x="4462811" y="3407824"/>
            <a:ext cx="10910396" cy="33645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699"/>
              </a:lnSpc>
            </a:pPr>
            <a:r>
              <a:rPr lang="en-US" sz="14597" b="1" dirty="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Any Questions?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ferris dir="l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78</TotalTime>
  <Words>336</Words>
  <Application>Microsoft Office PowerPoint</Application>
  <PresentationFormat>Custom</PresentationFormat>
  <Paragraphs>56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DM Sans</vt:lpstr>
      <vt:lpstr>Pompiere</vt:lpstr>
      <vt:lpstr>Arial</vt:lpstr>
      <vt:lpstr>Calibri</vt:lpstr>
      <vt:lpstr>DM Sans Bold</vt:lpstr>
      <vt:lpstr>Handy Casual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OPPURTUNE</dc:title>
  <cp:lastModifiedBy>Syed Umer Ahmed</cp:lastModifiedBy>
  <cp:revision>7</cp:revision>
  <dcterms:created xsi:type="dcterms:W3CDTF">2006-08-16T00:00:00Z</dcterms:created>
  <dcterms:modified xsi:type="dcterms:W3CDTF">2024-12-04T04:23:21Z</dcterms:modified>
  <dc:identifier>DAGYAjkLeOk</dc:identifier>
</cp:coreProperties>
</file>